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  <p:sldMasterId id="2147483652" r:id="rId5"/>
  </p:sldMasterIdLst>
  <p:notesMasterIdLst>
    <p:notesMasterId r:id="rId32"/>
  </p:notesMasterIdLst>
  <p:sldIdLst>
    <p:sldId id="309" r:id="rId6"/>
    <p:sldId id="325" r:id="rId7"/>
    <p:sldId id="334" r:id="rId8"/>
    <p:sldId id="343" r:id="rId9"/>
    <p:sldId id="345" r:id="rId10"/>
    <p:sldId id="352" r:id="rId11"/>
    <p:sldId id="361" r:id="rId12"/>
    <p:sldId id="362" r:id="rId13"/>
    <p:sldId id="363" r:id="rId14"/>
    <p:sldId id="360" r:id="rId15"/>
    <p:sldId id="365" r:id="rId16"/>
    <p:sldId id="354" r:id="rId17"/>
    <p:sldId id="355" r:id="rId18"/>
    <p:sldId id="357" r:id="rId19"/>
    <p:sldId id="359" r:id="rId20"/>
    <p:sldId id="367" r:id="rId21"/>
    <p:sldId id="353" r:id="rId22"/>
    <p:sldId id="364" r:id="rId23"/>
    <p:sldId id="366" r:id="rId24"/>
    <p:sldId id="368" r:id="rId25"/>
    <p:sldId id="369" r:id="rId26"/>
    <p:sldId id="370" r:id="rId27"/>
    <p:sldId id="371" r:id="rId28"/>
    <p:sldId id="332" r:id="rId29"/>
    <p:sldId id="372" r:id="rId30"/>
    <p:sldId id="373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5pPr>
    <a:lvl6pPr marL="2286000" algn="l" defTabSz="914400" rtl="0" eaLnBrk="1" latinLnBrk="0" hangingPunct="1"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6pPr>
    <a:lvl7pPr marL="2743200" algn="l" defTabSz="914400" rtl="0" eaLnBrk="1" latinLnBrk="0" hangingPunct="1"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7pPr>
    <a:lvl8pPr marL="3200400" algn="l" defTabSz="914400" rtl="0" eaLnBrk="1" latinLnBrk="0" hangingPunct="1"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8pPr>
    <a:lvl9pPr marL="3657600" algn="l" defTabSz="914400" rtl="0" eaLnBrk="1" latinLnBrk="0" hangingPunct="1"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1pPr>
          </a:lstStyle>
          <a:p>
            <a:pPr>
              <a:defRPr/>
            </a:pPr>
            <a:fld id="{44C371DA-349C-45E5-81E0-249879C5927C}" type="datetimeFigureOut">
              <a:rPr lang="en-US"/>
              <a:pPr>
                <a:defRPr/>
              </a:pPr>
              <a:t>11/21/2017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1pPr>
          </a:lstStyle>
          <a:p>
            <a:pPr>
              <a:defRPr/>
            </a:pPr>
            <a:fld id="{D030A462-AB5A-4FBE-9885-4731ADC6AC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6814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38B2D-75A6-4E1F-A187-22A0130E2815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93111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38B2D-75A6-4E1F-A187-22A0130E2815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82623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38B2D-75A6-4E1F-A187-22A0130E2815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70939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38B2D-75A6-4E1F-A187-22A0130E2815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36782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38B2D-75A6-4E1F-A187-22A0130E2815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22503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38B2D-75A6-4E1F-A187-22A0130E2815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92995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38B2D-75A6-4E1F-A187-22A0130E2815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72256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38B2D-75A6-4E1F-A187-22A0130E2815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8429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38B2D-75A6-4E1F-A187-22A0130E2815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46521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38B2D-75A6-4E1F-A187-22A0130E2815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64484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38B2D-75A6-4E1F-A187-22A0130E2815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2674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38B2D-75A6-4E1F-A187-22A0130E2815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374406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698B2B0-B27D-4069-AAAE-9BCE8322778B}" type="slidenum">
              <a:rPr lang="en-US" altLang="en-US" smtClean="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rPr>
              <a:pPr eaLnBrk="1" hangingPunct="1">
                <a:spcBef>
                  <a:spcPct val="0"/>
                </a:spcBef>
              </a:pPr>
              <a:t>24</a:t>
            </a:fld>
            <a:endParaRPr lang="en-US" altLang="en-US" smtClean="0">
              <a:solidFill>
                <a:srgbClr val="000000"/>
              </a:solidFill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97666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698B2B0-B27D-4069-AAAE-9BCE8322778B}" type="slidenum">
              <a:rPr lang="en-US" altLang="en-US" smtClean="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rPr>
              <a:pPr eaLnBrk="1" hangingPunct="1">
                <a:spcBef>
                  <a:spcPct val="0"/>
                </a:spcBef>
              </a:pPr>
              <a:t>25</a:t>
            </a:fld>
            <a:endParaRPr lang="en-US" altLang="en-US" smtClean="0">
              <a:solidFill>
                <a:srgbClr val="000000"/>
              </a:solidFill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98703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698B2B0-B27D-4069-AAAE-9BCE8322778B}" type="slidenum">
              <a:rPr lang="en-US" altLang="en-US" smtClean="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rPr>
              <a:pPr eaLnBrk="1" hangingPunct="1">
                <a:spcBef>
                  <a:spcPct val="0"/>
                </a:spcBef>
              </a:pPr>
              <a:t>26</a:t>
            </a:fld>
            <a:endParaRPr lang="en-US" altLang="en-US" smtClean="0">
              <a:solidFill>
                <a:srgbClr val="000000"/>
              </a:solidFill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2805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38B2D-75A6-4E1F-A187-22A0130E2815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0331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38B2D-75A6-4E1F-A187-22A0130E2815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8441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38B2D-75A6-4E1F-A187-22A0130E2815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82350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38B2D-75A6-4E1F-A187-22A0130E2815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34302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38B2D-75A6-4E1F-A187-22A0130E2815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6006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38B2D-75A6-4E1F-A187-22A0130E2815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08113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38B2D-75A6-4E1F-A187-22A0130E2815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7866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76408-478E-4314-8436-9D463181529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5149033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301A2A-13CB-4EE8-9605-2E952F423E6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866347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187700"/>
            <a:ext cx="2057400" cy="328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187700"/>
            <a:ext cx="6019800" cy="328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18D28-1759-4885-A8E9-24F976298B2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267816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C90A75-E5D9-4E03-89E0-0CF79930944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033136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57B1C-D03C-4A2C-BA52-43BF8010146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701403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E8918-2414-4E20-87A1-DD5CA473788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763676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E0B06-C80B-466C-8E9F-3DB2FECB4C5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595754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0DC7F8-EE53-4983-B7C3-7B0120E7F15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512527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EAFC48-F2CE-4DC6-B093-A05FEB22FDB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076169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E503E3-25D0-4E1C-850C-2EBC25B3C10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428655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CC87B1-19D5-4016-926C-29150B5853D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3354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331E4-DB09-4DA0-A615-B4DCAC1EFA5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466134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>
              <a:sym typeface="Verdana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AF8366-8936-48F7-9A76-D13A909E116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074034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1F09C-983E-4FC9-A4A4-49E65E8E12D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197420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6038"/>
            <a:ext cx="2057400" cy="6583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6038"/>
            <a:ext cx="6019800" cy="6583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CBB1F-58E7-48E9-A3A6-FF2158749A4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639376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2DD6B-7A2C-485A-B681-224919916DA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28097807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6218CF-1D59-4A21-9A2A-1172735AFC8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610180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A9CCCD-94A4-48A1-98C6-F0A80D75B78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036563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D4E2B-F3F5-4BA1-B2E0-4F1632E8E0C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150845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FA401-386A-41F6-AF67-56DA333F15A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301129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88FAED-CC29-40C2-AF76-77B8995E13A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193594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4070F9-2F9C-434B-9A0E-FA777955807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65105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87905-B2A0-4075-B436-DE9196E870C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916815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BC465-346C-4E46-BF9E-66AD94F855C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173159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>
              <a:sym typeface="Verdana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E1D68-19C6-495D-9455-940D2A7EB2A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173232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56DBAE-880B-4900-994A-BE0ECFF9BA8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693294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6038"/>
            <a:ext cx="2057400" cy="6080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6038"/>
            <a:ext cx="6019800" cy="60801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9AFA8-702E-4AEA-B4F8-87415A7F9CE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059147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4C7B0-069A-476D-AF62-59430BA56D9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562273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9DA28-0E9D-4E5E-B7EB-69C14E2C878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933842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C6E8A8-C983-4BF3-A556-B6AD233AFDE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974102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48553-EAA7-414D-87DA-C443F5A1B54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80597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E9B304-57A3-41A4-8677-B91FB2FDD5F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325370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5F2C71-3558-4E6A-877E-F42B5A18213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212571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4445000"/>
            <a:ext cx="4038600" cy="203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4445000"/>
            <a:ext cx="4038600" cy="203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A0ADC-E63F-4C44-B6AF-461BF7D04F8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287833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E8C428-AED9-4974-B9DD-A7C583E5B5D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51022275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8DAA8-4A01-49D5-8668-B7F2BF68366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786925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>
              <a:sym typeface="Verdana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26A77-0A31-41F6-A180-B3214B280C4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976716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56BAC-1FE7-4951-AD21-C9872ACC462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021386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6038"/>
            <a:ext cx="2057400" cy="6080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6038"/>
            <a:ext cx="6019800" cy="60801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9F77D-7977-4CC6-AF04-2372B92B330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075242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C1FEC-B891-4547-B804-77535B148D3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30060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966B5-1F25-4D1D-94A9-B4939144136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612906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AB1AA-21E5-4234-BD52-E0E51C6850D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186732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39878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7400" y="1371600"/>
            <a:ext cx="39878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BEF20-0FEE-452B-A33A-A0ADFFB3A8A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434278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FA73F1-E20B-4EB3-9018-452AE35DEE5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877174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1AE63-061D-4F1D-88A0-A43B3ECC8ED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138174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C8451-CBDB-47DC-9EAB-5C5B4938A85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498637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5B50D-150C-4B21-BF78-45456F509F5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389833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88846-C739-4282-ACCE-21CEAF985A8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775537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>
              <a:sym typeface="Verdana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7872D-1749-4129-A2A2-117C8133C4A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96333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1962D-3EAE-4670-A865-2A639CC7EF5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12289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46038"/>
            <a:ext cx="2032000" cy="6583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6038"/>
            <a:ext cx="5943600" cy="6583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575769-8CC8-444C-AB9A-2A2F860B961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758694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2BC03B-10C4-433C-9F79-8082AABD08A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030851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A451E7-0F29-4C7C-BEDB-8E15357BB99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343514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D67EA-3417-48D4-972C-6616859059D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301198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>
              <a:sym typeface="Verdana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7040E4-0C75-42A1-A9BF-5E28AA8C32B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040038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8788400" y="6661150"/>
            <a:ext cx="166688" cy="152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rgbClr val="FFFFFF"/>
                </a:solidFill>
                <a:latin typeface="Arial" charset="0"/>
                <a:ea typeface="ヒラギノ角ゴ ProN W3" charset="0"/>
                <a:cs typeface="Arial" charset="0"/>
                <a:sym typeface="Arial" charset="0"/>
              </a:defRPr>
            </a:lvl1pPr>
          </a:lstStyle>
          <a:p>
            <a:pPr>
              <a:defRPr/>
            </a:pPr>
            <a:fld id="{01098E5D-945B-457A-933B-00E62D1C964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187700"/>
            <a:ext cx="8229600" cy="12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9144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Verdana" pitchFamily="34" charset="0"/>
              </a:rPr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4445000"/>
            <a:ext cx="82296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Verdana" pitchFamily="34" charset="0"/>
              </a:rPr>
              <a:t>Click to edit Master text styles</a:t>
            </a:r>
          </a:p>
          <a:p>
            <a:pPr lvl="1"/>
            <a:r>
              <a:rPr lang="en-US" altLang="en-US" smtClean="0">
                <a:sym typeface="Verdana" pitchFamily="34" charset="0"/>
              </a:rPr>
              <a:t>Second level</a:t>
            </a:r>
          </a:p>
          <a:p>
            <a:pPr lvl="2"/>
            <a:r>
              <a:rPr lang="en-US" altLang="en-US" smtClean="0">
                <a:sym typeface="Verdana" pitchFamily="34" charset="0"/>
              </a:rPr>
              <a:t>Third level</a:t>
            </a:r>
          </a:p>
          <a:p>
            <a:pPr lvl="3"/>
            <a:r>
              <a:rPr lang="en-US" altLang="en-US" smtClean="0">
                <a:sym typeface="Verdana" pitchFamily="34" charset="0"/>
              </a:rPr>
              <a:t>Fourth level</a:t>
            </a:r>
          </a:p>
          <a:p>
            <a:pPr lvl="4"/>
            <a:r>
              <a:rPr lang="en-US" altLang="en-US" smtClean="0">
                <a:sym typeface="Verdana" pitchFamily="34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marL="39688"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+mj-lt"/>
          <a:ea typeface="+mj-ea"/>
          <a:cs typeface="+mj-cs"/>
          <a:sym typeface="Verdana" pitchFamily="34" charset="0"/>
        </a:defRPr>
      </a:lvl1pPr>
      <a:lvl2pPr marL="39688"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2pPr>
      <a:lvl3pPr marL="39688"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3pPr>
      <a:lvl4pPr marL="39688"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4pPr>
      <a:lvl5pPr marL="39688"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5pPr>
      <a:lvl6pPr marL="496888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6pPr>
      <a:lvl7pPr marL="954088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7pPr>
      <a:lvl8pPr marL="1411288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8pPr>
      <a:lvl9pPr marL="1868488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9pPr>
    </p:titleStyle>
    <p:bodyStyle>
      <a:lvl1pPr marL="63500" indent="-63500" algn="l" rtl="0" eaLnBrk="0" fontAlgn="base" hangingPunct="0">
        <a:spcBef>
          <a:spcPts val="6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1pPr>
      <a:lvl2pPr marL="63500" indent="-63500" algn="l" rtl="0" eaLnBrk="0" fontAlgn="base" hangingPunct="0">
        <a:spcBef>
          <a:spcPts val="5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2pPr>
      <a:lvl3pPr marL="63500" indent="-63500" algn="l" rtl="0" eaLnBrk="0" fontAlgn="base" hangingPunct="0">
        <a:spcBef>
          <a:spcPts val="6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3pPr>
      <a:lvl4pPr marL="63500" indent="-63500" algn="l" rtl="0" eaLnBrk="0" fontAlgn="base" hangingPunct="0">
        <a:spcBef>
          <a:spcPts val="4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4pPr>
      <a:lvl5pPr marL="63500" indent="-63500" algn="l" rtl="0" eaLnBrk="0" fontAlgn="base" hangingPunct="0">
        <a:spcBef>
          <a:spcPts val="4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5pPr>
      <a:lvl6pPr marL="520700" indent="-63500" algn="l" rtl="0" fontAlgn="base">
        <a:spcBef>
          <a:spcPts val="4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6pPr>
      <a:lvl7pPr marL="977900" indent="-63500" algn="l" rtl="0" fontAlgn="base">
        <a:spcBef>
          <a:spcPts val="4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7pPr>
      <a:lvl8pPr marL="1435100" indent="-63500" algn="l" rtl="0" fontAlgn="base">
        <a:spcBef>
          <a:spcPts val="4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8pPr>
      <a:lvl9pPr marL="1892300" indent="-63500" algn="l" rtl="0" fontAlgn="base">
        <a:spcBef>
          <a:spcPts val="4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ext Box 1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8788400" y="6661150"/>
            <a:ext cx="166688" cy="152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rgbClr val="FFFFFF"/>
                </a:solidFill>
                <a:latin typeface="Arial" charset="0"/>
                <a:ea typeface="ヒラギノ角ゴ ProN W3" charset="0"/>
                <a:cs typeface="Arial" charset="0"/>
                <a:sym typeface="Arial" charset="0"/>
              </a:defRPr>
            </a:lvl1pPr>
          </a:lstStyle>
          <a:p>
            <a:pPr>
              <a:defRPr/>
            </a:pPr>
            <a:fld id="{3444E46A-269F-4A01-93AA-E8F8C852B3C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6038"/>
            <a:ext cx="66294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9144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Verdana" pitchFamily="34" charset="0"/>
              </a:rPr>
              <a:t>Click to edit Master title style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Verdana" pitchFamily="34" charset="0"/>
              </a:rPr>
              <a:t>Click to edit Master text styles</a:t>
            </a:r>
          </a:p>
          <a:p>
            <a:pPr lvl="1"/>
            <a:r>
              <a:rPr lang="en-US" altLang="en-US" smtClean="0">
                <a:sym typeface="Verdana" pitchFamily="34" charset="0"/>
              </a:rPr>
              <a:t>Second level</a:t>
            </a:r>
          </a:p>
          <a:p>
            <a:pPr lvl="2"/>
            <a:r>
              <a:rPr lang="en-US" altLang="en-US" smtClean="0">
                <a:sym typeface="Verdana" pitchFamily="34" charset="0"/>
              </a:rPr>
              <a:t>Third level</a:t>
            </a:r>
          </a:p>
          <a:p>
            <a:pPr lvl="3"/>
            <a:r>
              <a:rPr lang="en-US" altLang="en-US" smtClean="0">
                <a:sym typeface="Verdana" pitchFamily="34" charset="0"/>
              </a:rPr>
              <a:t>Fourth level</a:t>
            </a:r>
          </a:p>
          <a:p>
            <a:pPr lvl="4"/>
            <a:r>
              <a:rPr lang="en-US" altLang="en-US" smtClean="0">
                <a:sym typeface="Verdana" pitchFamily="34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marL="39688"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+mj-lt"/>
          <a:ea typeface="+mj-ea"/>
          <a:cs typeface="+mj-cs"/>
          <a:sym typeface="Verdana" pitchFamily="34" charset="0"/>
        </a:defRPr>
      </a:lvl1pPr>
      <a:lvl2pPr marL="39688"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2pPr>
      <a:lvl3pPr marL="39688"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3pPr>
      <a:lvl4pPr marL="39688"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4pPr>
      <a:lvl5pPr marL="39688"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5pPr>
      <a:lvl6pPr marL="4968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6pPr>
      <a:lvl7pPr marL="9540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7pPr>
      <a:lvl8pPr marL="14112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8pPr>
      <a:lvl9pPr marL="18684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9pPr>
    </p:titleStyle>
    <p:bodyStyle>
      <a:lvl1pPr marL="382588" indent="-342900" algn="l" rtl="0" eaLnBrk="0" fontAlgn="base" hangingPunct="0">
        <a:spcBef>
          <a:spcPts val="600"/>
        </a:spcBef>
        <a:spcAft>
          <a:spcPct val="0"/>
        </a:spcAft>
        <a:buSzPct val="100000"/>
        <a:buFont typeface="Verdana" pitchFamily="34" charset="0"/>
        <a:buChar char="•"/>
        <a:defRPr sz="22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1pPr>
      <a:lvl2pPr marL="731838" indent="-285750" algn="l" rtl="0" eaLnBrk="0" fontAlgn="base" hangingPunct="0">
        <a:spcBef>
          <a:spcPts val="500"/>
        </a:spcBef>
        <a:spcAft>
          <a:spcPct val="0"/>
        </a:spcAft>
        <a:buSzPct val="100000"/>
        <a:buFont typeface="Verdana" pitchFamily="34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2pPr>
      <a:lvl3pPr marL="1131888" indent="-228600" algn="l" rtl="0" eaLnBrk="0" fontAlgn="base" hangingPunct="0">
        <a:spcBef>
          <a:spcPts val="600"/>
        </a:spcBef>
        <a:spcAft>
          <a:spcPct val="0"/>
        </a:spcAft>
        <a:buSzPct val="100000"/>
        <a:buFont typeface="Verdana" pitchFamily="34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3pPr>
      <a:lvl4pPr marL="1589088" indent="-228600" algn="l" rtl="0" eaLnBrk="0" fontAlgn="base" hangingPunct="0">
        <a:spcBef>
          <a:spcPts val="400"/>
        </a:spcBef>
        <a:spcAft>
          <a:spcPct val="0"/>
        </a:spcAft>
        <a:buSzPct val="100000"/>
        <a:buFont typeface="Verdana" pitchFamily="34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4pPr>
      <a:lvl5pPr marL="2046288" indent="-228600" algn="l" rtl="0" eaLnBrk="0" fontAlgn="base" hangingPunct="0">
        <a:spcBef>
          <a:spcPts val="400"/>
        </a:spcBef>
        <a:spcAft>
          <a:spcPct val="0"/>
        </a:spcAft>
        <a:buSzPct val="100000"/>
        <a:buFont typeface="Verdana" pitchFamily="34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5pPr>
      <a:lvl6pPr marL="25034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6pPr>
      <a:lvl7pPr marL="29606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7pPr>
      <a:lvl8pPr marL="34178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8pPr>
      <a:lvl9pPr marL="38750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8788400" y="6661150"/>
            <a:ext cx="166688" cy="152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rgbClr val="FFFFFF"/>
                </a:solidFill>
                <a:latin typeface="Arial" charset="0"/>
                <a:ea typeface="ヒラギノ角ゴ ProN W3" charset="0"/>
                <a:cs typeface="Arial" charset="0"/>
                <a:sym typeface="Arial" charset="0"/>
              </a:defRPr>
            </a:lvl1pPr>
          </a:lstStyle>
          <a:p>
            <a:pPr>
              <a:defRPr/>
            </a:pPr>
            <a:fld id="{C7A28536-1E21-4DF5-B370-00CEC13D410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6038"/>
            <a:ext cx="66294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9144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Verdana" pitchFamily="34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marL="39688"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+mj-lt"/>
          <a:ea typeface="+mj-ea"/>
          <a:cs typeface="+mj-cs"/>
          <a:sym typeface="Verdana" pitchFamily="34" charset="0"/>
        </a:defRPr>
      </a:lvl1pPr>
      <a:lvl2pPr marL="39688"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2pPr>
      <a:lvl3pPr marL="39688"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3pPr>
      <a:lvl4pPr marL="39688"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4pPr>
      <a:lvl5pPr marL="39688"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5pPr>
      <a:lvl6pPr marL="4968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6pPr>
      <a:lvl7pPr marL="9540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7pPr>
      <a:lvl8pPr marL="14112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8pPr>
      <a:lvl9pPr marL="18684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9pPr>
    </p:titleStyle>
    <p:bodyStyle>
      <a:lvl1pPr marL="382588" indent="-342900" algn="l" rtl="0" eaLnBrk="0" fontAlgn="base" hangingPunct="0">
        <a:spcBef>
          <a:spcPts val="600"/>
        </a:spcBef>
        <a:spcAft>
          <a:spcPct val="0"/>
        </a:spcAft>
        <a:buSzPct val="100000"/>
        <a:buFont typeface="Verdana" pitchFamily="34" charset="0"/>
        <a:buChar char="•"/>
        <a:defRPr sz="22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1pPr>
      <a:lvl2pPr marL="782638" indent="-285750" algn="l" rtl="0" eaLnBrk="0" fontAlgn="base" hangingPunct="0">
        <a:spcBef>
          <a:spcPts val="500"/>
        </a:spcBef>
        <a:spcAft>
          <a:spcPct val="0"/>
        </a:spcAft>
        <a:buSzPct val="100000"/>
        <a:buFont typeface="Verdana" pitchFamily="34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2pPr>
      <a:lvl3pPr marL="1182688" indent="-228600" algn="l" rtl="0" eaLnBrk="0" fontAlgn="base" hangingPunct="0">
        <a:spcBef>
          <a:spcPts val="600"/>
        </a:spcBef>
        <a:spcAft>
          <a:spcPct val="0"/>
        </a:spcAft>
        <a:buSzPct val="100000"/>
        <a:buFont typeface="Verdana" pitchFamily="34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3pPr>
      <a:lvl4pPr marL="1639888" indent="-228600" algn="l" rtl="0" eaLnBrk="0" fontAlgn="base" hangingPunct="0">
        <a:spcBef>
          <a:spcPts val="400"/>
        </a:spcBef>
        <a:spcAft>
          <a:spcPct val="0"/>
        </a:spcAft>
        <a:buSzPct val="100000"/>
        <a:buFont typeface="Verdana" pitchFamily="34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4pPr>
      <a:lvl5pPr marL="2097088" indent="-228600" algn="l" rtl="0" eaLnBrk="0" fontAlgn="base" hangingPunct="0">
        <a:spcBef>
          <a:spcPts val="400"/>
        </a:spcBef>
        <a:spcAft>
          <a:spcPct val="0"/>
        </a:spcAft>
        <a:buSzPct val="100000"/>
        <a:buFont typeface="Verdana" pitchFamily="34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5pPr>
      <a:lvl6pPr marL="25542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6pPr>
      <a:lvl7pPr marL="30114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7pPr>
      <a:lvl8pPr marL="34686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8pPr>
      <a:lvl9pPr marL="39258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2" name="Rectangle 2"/>
          <p:cNvSpPr>
            <a:spLocks/>
          </p:cNvSpPr>
          <p:nvPr/>
        </p:nvSpPr>
        <p:spPr bwMode="auto">
          <a:xfrm>
            <a:off x="127000" y="6661150"/>
            <a:ext cx="4445000" cy="152400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40640" bIns="0" anchor="ctr"/>
          <a:lstStyle>
            <a:lvl1pPr marL="39688">
              <a:defRPr sz="1200">
                <a:solidFill>
                  <a:schemeClr val="tx1"/>
                </a:solidFill>
                <a:latin typeface="Arial" charset="0"/>
              </a:defRPr>
            </a:lvl1pPr>
            <a:lvl2pPr>
              <a:defRPr sz="1200">
                <a:solidFill>
                  <a:schemeClr val="tx1"/>
                </a:solidFill>
                <a:latin typeface="Arial" charset="0"/>
              </a:defRPr>
            </a:lvl2pPr>
            <a:lvl3pPr>
              <a:defRPr sz="1200">
                <a:solidFill>
                  <a:schemeClr val="tx1"/>
                </a:solidFill>
                <a:latin typeface="Arial" charset="0"/>
              </a:defRPr>
            </a:lvl3pPr>
            <a:lvl4pPr>
              <a:defRPr sz="1200">
                <a:solidFill>
                  <a:schemeClr val="tx1"/>
                </a:solidFill>
                <a:latin typeface="Arial" charset="0"/>
              </a:defRPr>
            </a:lvl4pPr>
            <a:lvl5pPr>
              <a:defRPr sz="1200"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100" dirty="0">
                <a:solidFill>
                  <a:srgbClr val="FFFFFF"/>
                </a:solidFill>
                <a:cs typeface="Arial" charset="0"/>
              </a:rPr>
              <a:t>Copyright © </a:t>
            </a:r>
            <a:r>
              <a:rPr lang="en-US" altLang="en-US" sz="1100" dirty="0" smtClean="0">
                <a:solidFill>
                  <a:srgbClr val="FFFFFF"/>
                </a:solidFill>
                <a:cs typeface="Arial" charset="0"/>
              </a:rPr>
              <a:t>2017 </a:t>
            </a:r>
            <a:r>
              <a:rPr lang="en-US" altLang="en-US" sz="1100" dirty="0">
                <a:solidFill>
                  <a:srgbClr val="FFFFFF"/>
                </a:solidFill>
                <a:cs typeface="Arial" charset="0"/>
              </a:rPr>
              <a:t>The Printer Working Group. All rights reserved.</a:t>
            </a:r>
          </a:p>
        </p:txBody>
      </p:sp>
      <p:sp>
        <p:nvSpPr>
          <p:cNvPr id="4100" name="Rectangle 3"/>
          <p:cNvSpPr>
            <a:spLocks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6100" y="127000"/>
            <a:ext cx="8509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" name="Text Box 5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8788400" y="6661150"/>
            <a:ext cx="166688" cy="152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rgbClr val="FFFFFF"/>
                </a:solidFill>
                <a:latin typeface="Arial" charset="0"/>
                <a:ea typeface="ヒラギノ角ゴ ProN W3" charset="0"/>
                <a:cs typeface="Arial" charset="0"/>
                <a:sym typeface="Arial" charset="0"/>
              </a:defRPr>
            </a:lvl1pPr>
          </a:lstStyle>
          <a:p>
            <a:pPr>
              <a:defRPr/>
            </a:pPr>
            <a:fld id="{5267F662-8393-4B57-BA74-4E055FCC31A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4103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6038"/>
            <a:ext cx="66294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9144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Verdana" pitchFamily="34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marL="39688"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+mj-lt"/>
          <a:ea typeface="+mj-ea"/>
          <a:cs typeface="+mj-cs"/>
          <a:sym typeface="Verdana" pitchFamily="34" charset="0"/>
        </a:defRPr>
      </a:lvl1pPr>
      <a:lvl2pPr marL="39688"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2pPr>
      <a:lvl3pPr marL="39688"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3pPr>
      <a:lvl4pPr marL="39688"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4pPr>
      <a:lvl5pPr marL="39688"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5pPr>
      <a:lvl6pPr marL="4968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6pPr>
      <a:lvl7pPr marL="9540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7pPr>
      <a:lvl8pPr marL="14112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8pPr>
      <a:lvl9pPr marL="18684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9pPr>
    </p:titleStyle>
    <p:bodyStyle>
      <a:lvl1pPr marL="382588" indent="-342900" algn="l" rtl="0" eaLnBrk="0" fontAlgn="base" hangingPunct="0">
        <a:spcBef>
          <a:spcPts val="600"/>
        </a:spcBef>
        <a:spcAft>
          <a:spcPct val="0"/>
        </a:spcAft>
        <a:buSzPct val="100000"/>
        <a:buFont typeface="Verdana" pitchFamily="34" charset="0"/>
        <a:buChar char="•"/>
        <a:defRPr sz="22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1pPr>
      <a:lvl2pPr marL="782638" indent="-285750" algn="l" rtl="0" eaLnBrk="0" fontAlgn="base" hangingPunct="0">
        <a:spcBef>
          <a:spcPts val="500"/>
        </a:spcBef>
        <a:spcAft>
          <a:spcPct val="0"/>
        </a:spcAft>
        <a:buSzPct val="100000"/>
        <a:buFont typeface="Verdana" pitchFamily="34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2pPr>
      <a:lvl3pPr marL="1182688" indent="-228600" algn="l" rtl="0" eaLnBrk="0" fontAlgn="base" hangingPunct="0">
        <a:spcBef>
          <a:spcPts val="600"/>
        </a:spcBef>
        <a:spcAft>
          <a:spcPct val="0"/>
        </a:spcAft>
        <a:buSzPct val="100000"/>
        <a:buFont typeface="Verdana" pitchFamily="34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3pPr>
      <a:lvl4pPr marL="1639888" indent="-228600" algn="l" rtl="0" eaLnBrk="0" fontAlgn="base" hangingPunct="0">
        <a:spcBef>
          <a:spcPts val="400"/>
        </a:spcBef>
        <a:spcAft>
          <a:spcPct val="0"/>
        </a:spcAft>
        <a:buSzPct val="100000"/>
        <a:buFont typeface="Verdana" pitchFamily="34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4pPr>
      <a:lvl5pPr marL="2097088" indent="-228600" algn="l" rtl="0" eaLnBrk="0" fontAlgn="base" hangingPunct="0">
        <a:spcBef>
          <a:spcPts val="400"/>
        </a:spcBef>
        <a:spcAft>
          <a:spcPct val="0"/>
        </a:spcAft>
        <a:buSzPct val="100000"/>
        <a:buFont typeface="Verdana" pitchFamily="34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5pPr>
      <a:lvl6pPr marL="25542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6pPr>
      <a:lvl7pPr marL="30114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7pPr>
      <a:lvl8pPr marL="34686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8pPr>
      <a:lvl9pPr marL="39258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2" name="Rectangle 2"/>
          <p:cNvSpPr>
            <a:spLocks/>
          </p:cNvSpPr>
          <p:nvPr/>
        </p:nvSpPr>
        <p:spPr bwMode="auto">
          <a:xfrm>
            <a:off x="127000" y="6661150"/>
            <a:ext cx="4445000" cy="152400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40640" bIns="0" anchor="ctr"/>
          <a:lstStyle>
            <a:lvl1pPr marL="39688">
              <a:defRPr sz="1200">
                <a:solidFill>
                  <a:schemeClr val="tx1"/>
                </a:solidFill>
                <a:latin typeface="Arial" charset="0"/>
              </a:defRPr>
            </a:lvl1pPr>
            <a:lvl2pPr>
              <a:defRPr sz="1200">
                <a:solidFill>
                  <a:schemeClr val="tx1"/>
                </a:solidFill>
                <a:latin typeface="Arial" charset="0"/>
              </a:defRPr>
            </a:lvl2pPr>
            <a:lvl3pPr>
              <a:defRPr sz="1200">
                <a:solidFill>
                  <a:schemeClr val="tx1"/>
                </a:solidFill>
                <a:latin typeface="Arial" charset="0"/>
              </a:defRPr>
            </a:lvl3pPr>
            <a:lvl4pPr>
              <a:defRPr sz="1200">
                <a:solidFill>
                  <a:schemeClr val="tx1"/>
                </a:solidFill>
                <a:latin typeface="Arial" charset="0"/>
              </a:defRPr>
            </a:lvl4pPr>
            <a:lvl5pPr>
              <a:defRPr sz="1200"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100" dirty="0">
                <a:solidFill>
                  <a:srgbClr val="FFFFFF"/>
                </a:solidFill>
                <a:cs typeface="Arial" charset="0"/>
              </a:rPr>
              <a:t>Copyright © </a:t>
            </a:r>
            <a:r>
              <a:rPr lang="en-US" altLang="en-US" sz="1100" dirty="0" smtClean="0">
                <a:solidFill>
                  <a:srgbClr val="FFFFFF"/>
                </a:solidFill>
                <a:cs typeface="Arial" charset="0"/>
              </a:rPr>
              <a:t>2017 </a:t>
            </a:r>
            <a:r>
              <a:rPr lang="en-US" altLang="en-US" sz="1100" dirty="0">
                <a:solidFill>
                  <a:srgbClr val="FFFFFF"/>
                </a:solidFill>
                <a:cs typeface="Arial" charset="0"/>
              </a:rPr>
              <a:t>The Printer Working Group. All rights reserved.</a:t>
            </a:r>
          </a:p>
        </p:txBody>
      </p:sp>
      <p:sp>
        <p:nvSpPr>
          <p:cNvPr id="5124" name="Rectangle 3"/>
          <p:cNvSpPr>
            <a:spLocks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pic>
        <p:nvPicPr>
          <p:cNvPr id="5125" name="Picture 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6100" y="127000"/>
            <a:ext cx="8509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" name="Text Box 5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8788400" y="6661150"/>
            <a:ext cx="166688" cy="152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rgbClr val="FFFFFF"/>
                </a:solidFill>
                <a:latin typeface="Arial" charset="0"/>
                <a:ea typeface="ヒラギノ角ゴ ProN W3" charset="0"/>
                <a:cs typeface="Arial" charset="0"/>
                <a:sym typeface="Arial" charset="0"/>
              </a:defRPr>
            </a:lvl1pPr>
          </a:lstStyle>
          <a:p>
            <a:pPr>
              <a:defRPr/>
            </a:pPr>
            <a:fld id="{AF860B47-F9B5-4C3E-8D4D-905CDE2BFA4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1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6038"/>
            <a:ext cx="66294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9144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Verdana" pitchFamily="34" charset="0"/>
              </a:rPr>
              <a:t>Click to edit Master title style</a:t>
            </a:r>
          </a:p>
        </p:txBody>
      </p:sp>
      <p:sp>
        <p:nvSpPr>
          <p:cNvPr id="51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1280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Verdana" pitchFamily="34" charset="0"/>
              </a:rPr>
              <a:t>Click to edit Master text styles</a:t>
            </a:r>
          </a:p>
          <a:p>
            <a:pPr lvl="1"/>
            <a:r>
              <a:rPr lang="en-US" altLang="en-US" smtClean="0">
                <a:sym typeface="Verdana" pitchFamily="34" charset="0"/>
              </a:rPr>
              <a:t>Second level</a:t>
            </a:r>
          </a:p>
          <a:p>
            <a:pPr lvl="2"/>
            <a:r>
              <a:rPr lang="en-US" altLang="en-US" smtClean="0">
                <a:sym typeface="Verdana" pitchFamily="34" charset="0"/>
              </a:rPr>
              <a:t>Third level</a:t>
            </a:r>
          </a:p>
          <a:p>
            <a:pPr lvl="3"/>
            <a:r>
              <a:rPr lang="en-US" altLang="en-US" smtClean="0">
                <a:sym typeface="Verdana" pitchFamily="34" charset="0"/>
              </a:rPr>
              <a:t>Fourth level</a:t>
            </a:r>
          </a:p>
          <a:p>
            <a:pPr lvl="4"/>
            <a:r>
              <a:rPr lang="en-US" altLang="en-US" smtClean="0">
                <a:sym typeface="Verdana" pitchFamily="34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marL="39688"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+mj-lt"/>
          <a:ea typeface="+mj-ea"/>
          <a:cs typeface="+mj-cs"/>
          <a:sym typeface="Verdana" pitchFamily="34" charset="0"/>
        </a:defRPr>
      </a:lvl1pPr>
      <a:lvl2pPr marL="39688"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2pPr>
      <a:lvl3pPr marL="39688"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3pPr>
      <a:lvl4pPr marL="39688"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4pPr>
      <a:lvl5pPr marL="39688"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5pPr>
      <a:lvl6pPr marL="4968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6pPr>
      <a:lvl7pPr marL="9540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7pPr>
      <a:lvl8pPr marL="14112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8pPr>
      <a:lvl9pPr marL="18684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9pPr>
    </p:titleStyle>
    <p:bodyStyle>
      <a:lvl1pPr marL="382588" indent="-342900" algn="l" rtl="0" eaLnBrk="0" fontAlgn="base" hangingPunct="0">
        <a:spcBef>
          <a:spcPts val="600"/>
        </a:spcBef>
        <a:spcAft>
          <a:spcPct val="0"/>
        </a:spcAft>
        <a:buSzPct val="100000"/>
        <a:buFont typeface="Verdana" pitchFamily="34" charset="0"/>
        <a:buChar char="•"/>
        <a:defRPr sz="22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1pPr>
      <a:lvl2pPr marL="731838" indent="-285750" algn="l" rtl="0" eaLnBrk="0" fontAlgn="base" hangingPunct="0">
        <a:spcBef>
          <a:spcPts val="500"/>
        </a:spcBef>
        <a:spcAft>
          <a:spcPct val="0"/>
        </a:spcAft>
        <a:buSzPct val="100000"/>
        <a:buFont typeface="Verdana" pitchFamily="34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2pPr>
      <a:lvl3pPr marL="1131888" indent="-228600" algn="l" rtl="0" eaLnBrk="0" fontAlgn="base" hangingPunct="0">
        <a:spcBef>
          <a:spcPts val="600"/>
        </a:spcBef>
        <a:spcAft>
          <a:spcPct val="0"/>
        </a:spcAft>
        <a:buSzPct val="100000"/>
        <a:buFont typeface="Verdana" pitchFamily="34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3pPr>
      <a:lvl4pPr marL="1589088" indent="-228600" algn="l" rtl="0" eaLnBrk="0" fontAlgn="base" hangingPunct="0">
        <a:spcBef>
          <a:spcPts val="400"/>
        </a:spcBef>
        <a:spcAft>
          <a:spcPct val="0"/>
        </a:spcAft>
        <a:buSzPct val="100000"/>
        <a:buFont typeface="Verdana" pitchFamily="34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4pPr>
      <a:lvl5pPr marL="2046288" indent="-228600" algn="l" rtl="0" eaLnBrk="0" fontAlgn="base" hangingPunct="0">
        <a:spcBef>
          <a:spcPts val="400"/>
        </a:spcBef>
        <a:spcAft>
          <a:spcPct val="0"/>
        </a:spcAft>
        <a:buSzPct val="100000"/>
        <a:buFont typeface="Verdana" pitchFamily="34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5pPr>
      <a:lvl6pPr marL="25034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6pPr>
      <a:lvl7pPr marL="29606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7pPr>
      <a:lvl8pPr marL="34178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8pPr>
      <a:lvl9pPr marL="38750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Relationship Id="rId5" Type="http://schemas.openxmlformats.org/officeDocument/2006/relationships/hyperlink" Target="mailto:kert@Xerox.com" TargetMode="External"/><Relationship Id="rId4" Type="http://schemas.openxmlformats.org/officeDocument/2006/relationships/hyperlink" Target="mailto:brian.Smithson@ricoh-usa.com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s://www.ipa.go.jp/security/publications/pp-jp/hcd.html" TargetMode="External"/><Relationship Id="rId4" Type="http://schemas.openxmlformats.org/officeDocument/2006/relationships/hyperlink" Target="https://www.niap-ccevs.org/pp/PP_HCD_V1.0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www.niap-ccevs.org/Documents_and_Guidance/ccevs/NITDecisionRfI01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1pPr>
            <a:lvl2pPr marL="742950" indent="-285750" eaLnBrk="0" hangingPunct="0">
              <a:spcBef>
                <a:spcPts val="500"/>
              </a:spcBef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2pPr>
            <a:lvl3pPr marL="1143000" indent="-228600" eaLnBrk="0" hangingPunct="0">
              <a:spcBef>
                <a:spcPts val="600"/>
              </a:spcBef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3pPr>
            <a:lvl4pPr marL="1600200" indent="-228600" eaLnBrk="0" hangingPunct="0">
              <a:spcBef>
                <a:spcPts val="400"/>
              </a:spcBef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4pPr>
            <a:lvl5pPr marL="2057400" indent="-228600" eaLnBrk="0" hangingPunct="0">
              <a:spcBef>
                <a:spcPts val="400"/>
              </a:spcBef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08E4DB2-B778-49DB-850A-C993C9957476}" type="slidenum">
              <a:rPr lang="en-US" altLang="en-US" sz="1100" smtClean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 sz="1100" smtClean="0">
              <a:solidFill>
                <a:srgbClr val="FFFFFF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6147" name="Rectangle 1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1pPr>
            <a:lvl2pPr marL="742950" indent="-285750" eaLnBrk="0" hangingPunct="0">
              <a:spcBef>
                <a:spcPts val="500"/>
              </a:spcBef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2pPr>
            <a:lvl3pPr marL="1143000" indent="-228600" eaLnBrk="0" hangingPunct="0">
              <a:spcBef>
                <a:spcPts val="600"/>
              </a:spcBef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3pPr>
            <a:lvl4pPr marL="1600200" indent="-228600" eaLnBrk="0" hangingPunct="0">
              <a:spcBef>
                <a:spcPts val="400"/>
              </a:spcBef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4pPr>
            <a:lvl5pPr marL="2057400" indent="-228600" eaLnBrk="0" hangingPunct="0">
              <a:spcBef>
                <a:spcPts val="400"/>
              </a:spcBef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600">
              <a:solidFill>
                <a:srgbClr val="000000"/>
              </a:solidFill>
              <a:latin typeface="Arial" charset="0"/>
              <a:sym typeface="Arial" charset="0"/>
            </a:endParaRPr>
          </a:p>
        </p:txBody>
      </p:sp>
      <p:sp>
        <p:nvSpPr>
          <p:cNvPr id="6148" name="Rectangle 2"/>
          <p:cNvSpPr>
            <a:spLocks/>
          </p:cNvSpPr>
          <p:nvPr/>
        </p:nvSpPr>
        <p:spPr bwMode="auto">
          <a:xfrm>
            <a:off x="127000" y="6661150"/>
            <a:ext cx="4445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40" bIns="0" anchor="ctr"/>
          <a:lstStyle>
            <a:lvl1pPr marL="39688" eaLnBrk="0" hangingPunct="0">
              <a:spcBef>
                <a:spcPts val="600"/>
              </a:spcBef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1pPr>
            <a:lvl2pPr marL="742950" indent="-285750" eaLnBrk="0" hangingPunct="0">
              <a:spcBef>
                <a:spcPts val="500"/>
              </a:spcBef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2pPr>
            <a:lvl3pPr marL="1143000" indent="-228600" eaLnBrk="0" hangingPunct="0">
              <a:spcBef>
                <a:spcPts val="600"/>
              </a:spcBef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3pPr>
            <a:lvl4pPr marL="1600200" indent="-228600" eaLnBrk="0" hangingPunct="0">
              <a:spcBef>
                <a:spcPts val="400"/>
              </a:spcBef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4pPr>
            <a:lvl5pPr marL="2057400" indent="-228600" eaLnBrk="0" hangingPunct="0">
              <a:spcBef>
                <a:spcPts val="400"/>
              </a:spcBef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100" dirty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Copyright © </a:t>
            </a:r>
            <a:r>
              <a:rPr lang="en-US" altLang="en-US" sz="1100" dirty="0" smtClean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2017 </a:t>
            </a:r>
            <a:r>
              <a:rPr lang="en-US" altLang="en-US" sz="1100" dirty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The Printer Working Group. All rights reserved.</a:t>
            </a:r>
          </a:p>
        </p:txBody>
      </p:sp>
      <p:sp>
        <p:nvSpPr>
          <p:cNvPr id="6149" name="Rectangle 3"/>
          <p:cNvSpPr>
            <a:spLocks/>
          </p:cNvSpPr>
          <p:nvPr/>
        </p:nvSpPr>
        <p:spPr bwMode="auto">
          <a:xfrm>
            <a:off x="419100" y="2565400"/>
            <a:ext cx="591185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40" bIns="0">
            <a:spAutoFit/>
          </a:bodyPr>
          <a:lstStyle>
            <a:lvl1pPr marL="39688" eaLnBrk="0" hangingPunct="0">
              <a:spcBef>
                <a:spcPts val="600"/>
              </a:spcBef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1pPr>
            <a:lvl2pPr marL="742950" indent="-285750" eaLnBrk="0" hangingPunct="0">
              <a:spcBef>
                <a:spcPts val="500"/>
              </a:spcBef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2pPr>
            <a:lvl3pPr marL="1143000" indent="-228600" eaLnBrk="0" hangingPunct="0">
              <a:spcBef>
                <a:spcPts val="600"/>
              </a:spcBef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3pPr>
            <a:lvl4pPr marL="1600200" indent="-228600" eaLnBrk="0" hangingPunct="0">
              <a:spcBef>
                <a:spcPts val="400"/>
              </a:spcBef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4pPr>
            <a:lvl5pPr marL="2057400" indent="-228600" eaLnBrk="0" hangingPunct="0">
              <a:spcBef>
                <a:spcPts val="400"/>
              </a:spcBef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3600">
                <a:solidFill>
                  <a:srgbClr val="4B5AA8"/>
                </a:solidFill>
                <a:latin typeface="Arial Bold" charset="0"/>
                <a:cs typeface="Arial Bold" charset="0"/>
                <a:sym typeface="Arial Bold" charset="0"/>
              </a:rPr>
              <a:t>The Printer Working Group</a:t>
            </a:r>
          </a:p>
        </p:txBody>
      </p:sp>
      <p:pic>
        <p:nvPicPr>
          <p:cNvPr id="615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1905000" cy="206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6151" name="Rectangle 5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altLang="en-US" smtClean="0"/>
              <a:t>Imaging Device Security</a:t>
            </a:r>
          </a:p>
        </p:txBody>
      </p:sp>
      <p:sp>
        <p:nvSpPr>
          <p:cNvPr id="6152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 rIns="132080"/>
          <a:lstStyle/>
          <a:p>
            <a:pPr marL="0" indent="0" eaLnBrk="1" hangingPunct="1"/>
            <a:r>
              <a:rPr lang="en-US" altLang="en-US" dirty="0" smtClean="0"/>
              <a:t>November 16, 2017</a:t>
            </a:r>
          </a:p>
          <a:p>
            <a:pPr marL="0" indent="0" eaLnBrk="1" hangingPunct="1"/>
            <a:r>
              <a:rPr lang="en-US" altLang="en-US" dirty="0" smtClean="0"/>
              <a:t>Virtual Face-to-Face</a:t>
            </a:r>
          </a:p>
        </p:txBody>
      </p:sp>
      <p:sp>
        <p:nvSpPr>
          <p:cNvPr id="6153" name="Text Box 7"/>
          <p:cNvSpPr txBox="1">
            <a:spLocks noChangeArrowheads="1"/>
          </p:cNvSpPr>
          <p:nvPr/>
        </p:nvSpPr>
        <p:spPr bwMode="auto">
          <a:xfrm>
            <a:off x="8788400" y="6661150"/>
            <a:ext cx="1666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ts val="600"/>
              </a:spcBef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1pPr>
            <a:lvl2pPr marL="742950" indent="-285750" eaLnBrk="0" hangingPunct="0">
              <a:spcBef>
                <a:spcPts val="500"/>
              </a:spcBef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2pPr>
            <a:lvl3pPr marL="1143000" indent="-228600" eaLnBrk="0" hangingPunct="0">
              <a:spcBef>
                <a:spcPts val="600"/>
              </a:spcBef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3pPr>
            <a:lvl4pPr marL="1600200" indent="-228600" eaLnBrk="0" hangingPunct="0">
              <a:spcBef>
                <a:spcPts val="400"/>
              </a:spcBef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4pPr>
            <a:lvl5pPr marL="2057400" indent="-228600" eaLnBrk="0" hangingPunct="0">
              <a:spcBef>
                <a:spcPts val="400"/>
              </a:spcBef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fld id="{ED2F2A0C-ED1C-40C7-922A-27D244B1916C}" type="slidenum">
              <a:rPr lang="en-US" altLang="en-US" sz="110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pPr algn="ctr" eaLnBrk="1" hangingPunct="1">
                <a:spcBef>
                  <a:spcPct val="0"/>
                </a:spcBef>
              </a:pPr>
              <a:t>1</a:t>
            </a:fld>
            <a:endParaRPr lang="en-US" altLang="en-US" sz="1100">
              <a:solidFill>
                <a:srgbClr val="FFFFFF"/>
              </a:solidFill>
              <a:latin typeface="Arial" charset="0"/>
              <a:cs typeface="Arial" charset="0"/>
              <a:sym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E93FE2C7-D0B2-439C-BFEB-C05A98CF076D}" type="slidenum">
              <a:rPr lang="en-US" altLang="en-US" sz="11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eaLnBrk="1" hangingPunct="1">
                <a:spcBef>
                  <a:spcPct val="0"/>
                </a:spcBef>
                <a:buSzTx/>
                <a:buFontTx/>
                <a:buNone/>
              </a:pPr>
              <a:t>10</a:t>
            </a:fld>
            <a:endParaRPr lang="en-US" altLang="en-US" sz="11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099" name="Rectangle 1"/>
          <p:cNvSpPr>
            <a:spLocks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6100" y="127000"/>
            <a:ext cx="8509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101" name="Rectangle 3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102" name="Rectangle 4"/>
          <p:cNvSpPr>
            <a:spLocks/>
          </p:cNvSpPr>
          <p:nvPr/>
        </p:nvSpPr>
        <p:spPr bwMode="auto">
          <a:xfrm>
            <a:off x="127000" y="6661150"/>
            <a:ext cx="4445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40" bIns="0" anchor="ctr"/>
          <a:lstStyle>
            <a:lvl1pPr marL="39688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Copyright © </a:t>
            </a:r>
            <a:r>
              <a:rPr lang="en-US" altLang="en-US" sz="11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2017 </a:t>
            </a:r>
            <a:r>
              <a:rPr lang="en-US" altLang="en-US" sz="1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The Printer Working Group. All rights reserved.</a:t>
            </a:r>
          </a:p>
        </p:txBody>
      </p:sp>
      <p:sp>
        <p:nvSpPr>
          <p:cNvPr id="4103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46038"/>
            <a:ext cx="7581900" cy="1016000"/>
          </a:xfrm>
        </p:spPr>
        <p:txBody>
          <a:bodyPr rIns="132080"/>
          <a:lstStyle/>
          <a:p>
            <a:pPr eaLnBrk="1" hangingPunct="1"/>
            <a:r>
              <a:rPr lang="en-US" sz="2400" dirty="0"/>
              <a:t>Requirements issues:</a:t>
            </a:r>
            <a:br>
              <a:rPr lang="en-US" sz="2400" dirty="0"/>
            </a:br>
            <a:r>
              <a:rPr lang="en-US" dirty="0" err="1"/>
              <a:t>NDcPP</a:t>
            </a:r>
            <a:r>
              <a:rPr lang="en-US" dirty="0"/>
              <a:t> and </a:t>
            </a:r>
            <a:r>
              <a:rPr lang="en-US" dirty="0" err="1"/>
              <a:t>FDEcPP</a:t>
            </a:r>
            <a:r>
              <a:rPr lang="en-US" dirty="0"/>
              <a:t> updates and TDs </a:t>
            </a:r>
            <a:endParaRPr lang="en-US" altLang="en-US" dirty="0" smtClean="0"/>
          </a:p>
        </p:txBody>
      </p:sp>
      <p:sp>
        <p:nvSpPr>
          <p:cNvPr id="4104" name="Text Box 6"/>
          <p:cNvSpPr txBox="1">
            <a:spLocks noChangeArrowheads="1"/>
          </p:cNvSpPr>
          <p:nvPr/>
        </p:nvSpPr>
        <p:spPr bwMode="auto">
          <a:xfrm>
            <a:off x="8788400" y="6661150"/>
            <a:ext cx="1666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fld id="{C626E177-DE16-4371-B398-CC421BEC533B}" type="slidenum">
              <a:rPr lang="en-US" altLang="en-US" sz="11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t>10</a:t>
            </a:fld>
            <a:endParaRPr lang="en-US" altLang="en-US" sz="11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23056" y="1476488"/>
            <a:ext cx="8497888" cy="5016387"/>
          </a:xfrm>
        </p:spPr>
        <p:txBody>
          <a:bodyPr>
            <a:normAutofit/>
          </a:bodyPr>
          <a:lstStyle/>
          <a:p>
            <a:r>
              <a:rPr lang="en-US" dirty="0" err="1" smtClean="0"/>
              <a:t>NDcPP</a:t>
            </a:r>
            <a:r>
              <a:rPr lang="en-US" dirty="0" smtClean="0"/>
              <a:t> and </a:t>
            </a:r>
            <a:r>
              <a:rPr lang="en-US" dirty="0" err="1" smtClean="0"/>
              <a:t>FDEcPP</a:t>
            </a:r>
            <a:r>
              <a:rPr lang="en-US" dirty="0" smtClean="0"/>
              <a:t> have been updated since their predecessors were used as the basis for some parts of the HCD PP</a:t>
            </a:r>
          </a:p>
          <a:p>
            <a:r>
              <a:rPr lang="en-US" dirty="0" smtClean="0"/>
              <a:t>In particular, TLS requirements were separated into TLS server and TLS client SFRs, and X.509 requirements have been added</a:t>
            </a:r>
          </a:p>
          <a:p>
            <a:r>
              <a:rPr lang="en-US" dirty="0" smtClean="0"/>
              <a:t>Technical Decisions have also been issued for </a:t>
            </a:r>
            <a:r>
              <a:rPr lang="en-US" dirty="0" err="1" smtClean="0"/>
              <a:t>NDcPP</a:t>
            </a:r>
            <a:r>
              <a:rPr lang="en-US" dirty="0" smtClean="0"/>
              <a:t>, </a:t>
            </a:r>
            <a:r>
              <a:rPr lang="en-US" dirty="0" err="1" smtClean="0"/>
              <a:t>FDEcPP</a:t>
            </a:r>
            <a:r>
              <a:rPr lang="en-US" dirty="0" smtClean="0"/>
              <a:t>, and other NIAP PPs / </a:t>
            </a:r>
            <a:r>
              <a:rPr lang="en-US" dirty="0" err="1" smtClean="0"/>
              <a:t>cPPs</a:t>
            </a:r>
            <a:r>
              <a:rPr lang="en-US" dirty="0" smtClean="0"/>
              <a:t>, that may apply to HCDs</a:t>
            </a:r>
          </a:p>
          <a:p>
            <a:r>
              <a:rPr lang="en-US" dirty="0" smtClean="0"/>
              <a:t>The HCD TC will review these and propose changes to the HCD as appropriate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711884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E93FE2C7-D0B2-439C-BFEB-C05A98CF076D}" type="slidenum">
              <a:rPr lang="en-US" altLang="en-US" sz="11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eaLnBrk="1" hangingPunct="1">
                <a:spcBef>
                  <a:spcPct val="0"/>
                </a:spcBef>
                <a:buSzTx/>
                <a:buFontTx/>
                <a:buNone/>
              </a:pPr>
              <a:t>11</a:t>
            </a:fld>
            <a:endParaRPr lang="en-US" altLang="en-US" sz="11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099" name="Rectangle 1"/>
          <p:cNvSpPr>
            <a:spLocks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6100" y="127000"/>
            <a:ext cx="8509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101" name="Rectangle 3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102" name="Rectangle 4"/>
          <p:cNvSpPr>
            <a:spLocks/>
          </p:cNvSpPr>
          <p:nvPr/>
        </p:nvSpPr>
        <p:spPr bwMode="auto">
          <a:xfrm>
            <a:off x="127000" y="6661150"/>
            <a:ext cx="4445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40" bIns="0" anchor="ctr"/>
          <a:lstStyle>
            <a:lvl1pPr marL="39688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Copyright © </a:t>
            </a:r>
            <a:r>
              <a:rPr lang="en-US" altLang="en-US" sz="11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2017 </a:t>
            </a:r>
            <a:r>
              <a:rPr lang="en-US" altLang="en-US" sz="1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The Printer Working Group. All rights reserved.</a:t>
            </a:r>
          </a:p>
        </p:txBody>
      </p:sp>
      <p:sp>
        <p:nvSpPr>
          <p:cNvPr id="4103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46038"/>
            <a:ext cx="7581900" cy="1016000"/>
          </a:xfrm>
        </p:spPr>
        <p:txBody>
          <a:bodyPr rIns="132080"/>
          <a:lstStyle/>
          <a:p>
            <a:pPr eaLnBrk="1" hangingPunct="1"/>
            <a:r>
              <a:rPr lang="en-US" sz="2400" dirty="0"/>
              <a:t>Requirements issues:</a:t>
            </a:r>
            <a:br>
              <a:rPr lang="en-US" sz="2400" dirty="0"/>
            </a:br>
            <a:r>
              <a:rPr lang="en-US" dirty="0"/>
              <a:t>Key T</a:t>
            </a:r>
            <a:r>
              <a:rPr lang="en-US" dirty="0" smtClean="0"/>
              <a:t>ransport </a:t>
            </a:r>
            <a:r>
              <a:rPr lang="en-US" dirty="0"/>
              <a:t>(FCS_COP.1(i)) </a:t>
            </a:r>
            <a:r>
              <a:rPr lang="en-US" dirty="0" smtClean="0"/>
              <a:t>AAs</a:t>
            </a:r>
            <a:endParaRPr lang="en-US" altLang="en-US" dirty="0" smtClean="0"/>
          </a:p>
        </p:txBody>
      </p:sp>
      <p:sp>
        <p:nvSpPr>
          <p:cNvPr id="4104" name="Text Box 6"/>
          <p:cNvSpPr txBox="1">
            <a:spLocks noChangeArrowheads="1"/>
          </p:cNvSpPr>
          <p:nvPr/>
        </p:nvSpPr>
        <p:spPr bwMode="auto">
          <a:xfrm>
            <a:off x="8788400" y="6661150"/>
            <a:ext cx="1666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fld id="{C626E177-DE16-4371-B398-CC421BEC533B}" type="slidenum">
              <a:rPr lang="en-US" altLang="en-US" sz="11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t>11</a:t>
            </a:fld>
            <a:endParaRPr lang="en-US" altLang="en-US" sz="11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228601" y="1514588"/>
            <a:ext cx="8559800" cy="3599316"/>
          </a:xfrm>
        </p:spPr>
        <p:txBody>
          <a:bodyPr>
            <a:normAutofit/>
          </a:bodyPr>
          <a:lstStyle/>
          <a:p>
            <a:r>
              <a:rPr lang="en-US" dirty="0" smtClean="0"/>
              <a:t>There are no assurance activities associated with FCS_COP.1(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They have been added to the </a:t>
            </a:r>
            <a:r>
              <a:rPr lang="en-US" dirty="0" err="1" smtClean="0"/>
              <a:t>FDEcPP</a:t>
            </a:r>
            <a:endParaRPr lang="en-US" dirty="0"/>
          </a:p>
          <a:p>
            <a:r>
              <a:rPr lang="en-US" dirty="0" smtClean="0"/>
              <a:t>The TC will propose to adopt/adapt those assurance activities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47081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E93FE2C7-D0B2-439C-BFEB-C05A98CF076D}" type="slidenum">
              <a:rPr lang="en-US" altLang="en-US" sz="11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eaLnBrk="1" hangingPunct="1">
                <a:spcBef>
                  <a:spcPct val="0"/>
                </a:spcBef>
                <a:buSzTx/>
                <a:buFontTx/>
                <a:buNone/>
              </a:pPr>
              <a:t>12</a:t>
            </a:fld>
            <a:endParaRPr lang="en-US" altLang="en-US" sz="11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099" name="Rectangle 1"/>
          <p:cNvSpPr>
            <a:spLocks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6100" y="127000"/>
            <a:ext cx="8509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101" name="Rectangle 3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102" name="Rectangle 4"/>
          <p:cNvSpPr>
            <a:spLocks/>
          </p:cNvSpPr>
          <p:nvPr/>
        </p:nvSpPr>
        <p:spPr bwMode="auto">
          <a:xfrm>
            <a:off x="127000" y="6661150"/>
            <a:ext cx="4445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40" bIns="0" anchor="ctr"/>
          <a:lstStyle>
            <a:lvl1pPr marL="39688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Copyright © </a:t>
            </a:r>
            <a:r>
              <a:rPr lang="en-US" altLang="en-US" sz="11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2017 </a:t>
            </a:r>
            <a:r>
              <a:rPr lang="en-US" altLang="en-US" sz="1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The Printer Working Group. All rights reserved.</a:t>
            </a:r>
          </a:p>
        </p:txBody>
      </p:sp>
      <p:sp>
        <p:nvSpPr>
          <p:cNvPr id="4103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46038"/>
            <a:ext cx="7581900" cy="1016000"/>
          </a:xfrm>
        </p:spPr>
        <p:txBody>
          <a:bodyPr rIns="132080"/>
          <a:lstStyle/>
          <a:p>
            <a:pPr eaLnBrk="1" hangingPunct="1"/>
            <a:r>
              <a:rPr lang="en-US" sz="3200" dirty="0"/>
              <a:t>Requirements issues:</a:t>
            </a:r>
            <a:br>
              <a:rPr lang="en-US" sz="3200" dirty="0"/>
            </a:br>
            <a:r>
              <a:rPr lang="en-US" dirty="0"/>
              <a:t>Wi-Fi support</a:t>
            </a:r>
            <a:endParaRPr lang="en-US" altLang="en-US" dirty="0" smtClean="0"/>
          </a:p>
        </p:txBody>
      </p:sp>
      <p:sp>
        <p:nvSpPr>
          <p:cNvPr id="4104" name="Text Box 6"/>
          <p:cNvSpPr txBox="1">
            <a:spLocks noChangeArrowheads="1"/>
          </p:cNvSpPr>
          <p:nvPr/>
        </p:nvSpPr>
        <p:spPr bwMode="auto">
          <a:xfrm>
            <a:off x="8788400" y="6661150"/>
            <a:ext cx="1666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fld id="{C626E177-DE16-4371-B398-CC421BEC533B}" type="slidenum">
              <a:rPr lang="en-US" altLang="en-US" sz="11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t>12</a:t>
            </a:fld>
            <a:endParaRPr lang="en-US" altLang="en-US" sz="11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23863" y="1500301"/>
            <a:ext cx="8262938" cy="3599316"/>
          </a:xfrm>
        </p:spPr>
        <p:txBody>
          <a:bodyPr>
            <a:normAutofit/>
          </a:bodyPr>
          <a:lstStyle/>
          <a:p>
            <a:r>
              <a:rPr lang="en-US" dirty="0" smtClean="0"/>
              <a:t>HCDs support </a:t>
            </a:r>
            <a:r>
              <a:rPr lang="en-US" dirty="0" err="1" smtClean="0"/>
              <a:t>WiFi</a:t>
            </a:r>
            <a:r>
              <a:rPr lang="en-US" dirty="0" smtClean="0"/>
              <a:t>, but it is not part of HCD PP v1.0</a:t>
            </a:r>
          </a:p>
          <a:p>
            <a:r>
              <a:rPr lang="en-US" dirty="0" smtClean="0"/>
              <a:t>The WLAN EP for Mobile Devices covers this, so we may adopt/adapt requirements from that (as an option for HCDs)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73594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E93FE2C7-D0B2-439C-BFEB-C05A98CF076D}" type="slidenum">
              <a:rPr lang="en-US" altLang="en-US" sz="11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eaLnBrk="1" hangingPunct="1">
                <a:spcBef>
                  <a:spcPct val="0"/>
                </a:spcBef>
                <a:buSzTx/>
                <a:buFontTx/>
                <a:buNone/>
              </a:pPr>
              <a:t>13</a:t>
            </a:fld>
            <a:endParaRPr lang="en-US" altLang="en-US" sz="11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099" name="Rectangle 1"/>
          <p:cNvSpPr>
            <a:spLocks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6100" y="127000"/>
            <a:ext cx="8509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101" name="Rectangle 3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102" name="Rectangle 4"/>
          <p:cNvSpPr>
            <a:spLocks/>
          </p:cNvSpPr>
          <p:nvPr/>
        </p:nvSpPr>
        <p:spPr bwMode="auto">
          <a:xfrm>
            <a:off x="127000" y="6661150"/>
            <a:ext cx="4445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40" bIns="0" anchor="ctr"/>
          <a:lstStyle>
            <a:lvl1pPr marL="39688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Copyright © </a:t>
            </a:r>
            <a:r>
              <a:rPr lang="en-US" altLang="en-US" sz="11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2017 </a:t>
            </a:r>
            <a:r>
              <a:rPr lang="en-US" altLang="en-US" sz="1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The Printer Working Group. All rights reserved.</a:t>
            </a:r>
          </a:p>
        </p:txBody>
      </p:sp>
      <p:sp>
        <p:nvSpPr>
          <p:cNvPr id="4103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46038"/>
            <a:ext cx="7581900" cy="1016000"/>
          </a:xfrm>
        </p:spPr>
        <p:txBody>
          <a:bodyPr rIns="132080"/>
          <a:lstStyle/>
          <a:p>
            <a:pPr eaLnBrk="1" hangingPunct="1"/>
            <a:r>
              <a:rPr lang="en-US" sz="3200" dirty="0"/>
              <a:t>Requirements issues:</a:t>
            </a:r>
            <a:br>
              <a:rPr lang="en-US" sz="3200" dirty="0"/>
            </a:br>
            <a:r>
              <a:rPr lang="en-US" dirty="0"/>
              <a:t>Other protocols</a:t>
            </a:r>
            <a:endParaRPr lang="en-US" altLang="en-US" dirty="0" smtClean="0"/>
          </a:p>
        </p:txBody>
      </p:sp>
      <p:sp>
        <p:nvSpPr>
          <p:cNvPr id="4104" name="Text Box 6"/>
          <p:cNvSpPr txBox="1">
            <a:spLocks noChangeArrowheads="1"/>
          </p:cNvSpPr>
          <p:nvPr/>
        </p:nvSpPr>
        <p:spPr bwMode="auto">
          <a:xfrm>
            <a:off x="8788400" y="6661150"/>
            <a:ext cx="1666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fld id="{C626E177-DE16-4371-B398-CC421BEC533B}" type="slidenum">
              <a:rPr lang="en-US" altLang="en-US" sz="11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t>13</a:t>
            </a:fld>
            <a:endParaRPr lang="en-US" altLang="en-US" sz="11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276225" y="1371600"/>
            <a:ext cx="8483600" cy="5130800"/>
          </a:xfrm>
        </p:spPr>
        <p:txBody>
          <a:bodyPr>
            <a:normAutofit/>
          </a:bodyPr>
          <a:lstStyle/>
          <a:p>
            <a:r>
              <a:rPr lang="en-US" dirty="0" smtClean="0"/>
              <a:t>HCDs in customer environments use protocols that are not covered by the PP.</a:t>
            </a:r>
          </a:p>
          <a:p>
            <a:r>
              <a:rPr lang="en-US" dirty="0" smtClean="0"/>
              <a:t>To evaluate using these protocols, they must be encapsulated, but that may not be representative of how customers use them</a:t>
            </a:r>
          </a:p>
          <a:p>
            <a:r>
              <a:rPr lang="en-US" dirty="0" smtClean="0"/>
              <a:t>We are looking at </a:t>
            </a:r>
          </a:p>
          <a:p>
            <a:pPr lvl="1"/>
            <a:r>
              <a:rPr lang="en-US" dirty="0" smtClean="0"/>
              <a:t>SNMPv3: There is a TD on this topic for </a:t>
            </a:r>
            <a:r>
              <a:rPr lang="en-US" dirty="0" err="1" smtClean="0"/>
              <a:t>NDcPP</a:t>
            </a:r>
            <a:r>
              <a:rPr lang="en-US" dirty="0" smtClean="0"/>
              <a:t> v1.0</a:t>
            </a:r>
          </a:p>
          <a:p>
            <a:pPr lvl="1"/>
            <a:r>
              <a:rPr lang="en-US" dirty="0" smtClean="0"/>
              <a:t>S/MIME: It is covered in the Email Client PP</a:t>
            </a:r>
          </a:p>
          <a:p>
            <a:pPr lvl="1"/>
            <a:r>
              <a:rPr lang="en-US" dirty="0" smtClean="0"/>
              <a:t>Kerberos: Maybe it would be covered in a directory server PP (not currently in development)</a:t>
            </a:r>
          </a:p>
          <a:p>
            <a:pPr lvl="1"/>
            <a:r>
              <a:rPr lang="en-US" dirty="0" smtClean="0"/>
              <a:t>SMBv3: Not sure</a:t>
            </a:r>
          </a:p>
        </p:txBody>
      </p:sp>
    </p:spTree>
    <p:extLst>
      <p:ext uri="{BB962C8B-B14F-4D97-AF65-F5344CB8AC3E}">
        <p14:creationId xmlns:p14="http://schemas.microsoft.com/office/powerpoint/2010/main" val="16641563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E93FE2C7-D0B2-439C-BFEB-C05A98CF076D}" type="slidenum">
              <a:rPr lang="en-US" altLang="en-US" sz="11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eaLnBrk="1" hangingPunct="1">
                <a:spcBef>
                  <a:spcPct val="0"/>
                </a:spcBef>
                <a:buSzTx/>
                <a:buFontTx/>
                <a:buNone/>
              </a:pPr>
              <a:t>14</a:t>
            </a:fld>
            <a:endParaRPr lang="en-US" altLang="en-US" sz="11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099" name="Rectangle 1"/>
          <p:cNvSpPr>
            <a:spLocks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6100" y="127000"/>
            <a:ext cx="8509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101" name="Rectangle 3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102" name="Rectangle 4"/>
          <p:cNvSpPr>
            <a:spLocks/>
          </p:cNvSpPr>
          <p:nvPr/>
        </p:nvSpPr>
        <p:spPr bwMode="auto">
          <a:xfrm>
            <a:off x="127000" y="6661150"/>
            <a:ext cx="4445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40" bIns="0" anchor="ctr"/>
          <a:lstStyle>
            <a:lvl1pPr marL="39688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Copyright © </a:t>
            </a:r>
            <a:r>
              <a:rPr lang="en-US" altLang="en-US" sz="11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2017 </a:t>
            </a:r>
            <a:r>
              <a:rPr lang="en-US" altLang="en-US" sz="1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The Printer Working Group. All rights reserved.</a:t>
            </a:r>
          </a:p>
        </p:txBody>
      </p:sp>
      <p:sp>
        <p:nvSpPr>
          <p:cNvPr id="4103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46038"/>
            <a:ext cx="7581900" cy="1016000"/>
          </a:xfrm>
        </p:spPr>
        <p:txBody>
          <a:bodyPr rIns="132080"/>
          <a:lstStyle/>
          <a:p>
            <a:pPr eaLnBrk="1" hangingPunct="1"/>
            <a:r>
              <a:rPr lang="en-US" sz="2400" dirty="0"/>
              <a:t>Implementation issues:</a:t>
            </a:r>
            <a:br>
              <a:rPr lang="en-US" sz="2400" dirty="0"/>
            </a:br>
            <a:r>
              <a:rPr lang="en-US" dirty="0"/>
              <a:t>Requirements embedded in AAs</a:t>
            </a:r>
            <a:endParaRPr lang="en-US" altLang="en-US" dirty="0" smtClean="0"/>
          </a:p>
        </p:txBody>
      </p:sp>
      <p:sp>
        <p:nvSpPr>
          <p:cNvPr id="4104" name="Text Box 6"/>
          <p:cNvSpPr txBox="1">
            <a:spLocks noChangeArrowheads="1"/>
          </p:cNvSpPr>
          <p:nvPr/>
        </p:nvSpPr>
        <p:spPr bwMode="auto">
          <a:xfrm>
            <a:off x="8788400" y="6661150"/>
            <a:ext cx="1666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fld id="{C626E177-DE16-4371-B398-CC421BEC533B}" type="slidenum">
              <a:rPr lang="en-US" altLang="en-US" sz="11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t>14</a:t>
            </a:fld>
            <a:endParaRPr lang="en-US" altLang="en-US" sz="11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04801" y="1481251"/>
            <a:ext cx="8483600" cy="3599316"/>
          </a:xfrm>
        </p:spPr>
        <p:txBody>
          <a:bodyPr>
            <a:normAutofit/>
          </a:bodyPr>
          <a:lstStyle/>
          <a:p>
            <a:r>
              <a:rPr lang="en-US" dirty="0" smtClean="0"/>
              <a:t>Some of the assurance activities impose security functional requirements that are not present in the associated SFR</a:t>
            </a:r>
            <a:endParaRPr lang="en-US" dirty="0"/>
          </a:p>
          <a:p>
            <a:r>
              <a:rPr lang="en-US" dirty="0"/>
              <a:t>The TC will identify these and propose changes to consolidate those requirements in the SFR</a:t>
            </a:r>
          </a:p>
        </p:txBody>
      </p:sp>
    </p:spTree>
    <p:extLst>
      <p:ext uri="{BB962C8B-B14F-4D97-AF65-F5344CB8AC3E}">
        <p14:creationId xmlns:p14="http://schemas.microsoft.com/office/powerpoint/2010/main" val="15198397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E93FE2C7-D0B2-439C-BFEB-C05A98CF076D}" type="slidenum">
              <a:rPr lang="en-US" altLang="en-US" sz="11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eaLnBrk="1" hangingPunct="1">
                <a:spcBef>
                  <a:spcPct val="0"/>
                </a:spcBef>
                <a:buSzTx/>
                <a:buFontTx/>
                <a:buNone/>
              </a:pPr>
              <a:t>15</a:t>
            </a:fld>
            <a:endParaRPr lang="en-US" altLang="en-US" sz="11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099" name="Rectangle 1"/>
          <p:cNvSpPr>
            <a:spLocks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6100" y="127000"/>
            <a:ext cx="8509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101" name="Rectangle 3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102" name="Rectangle 4"/>
          <p:cNvSpPr>
            <a:spLocks/>
          </p:cNvSpPr>
          <p:nvPr/>
        </p:nvSpPr>
        <p:spPr bwMode="auto">
          <a:xfrm>
            <a:off x="127000" y="6661150"/>
            <a:ext cx="4445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40" bIns="0" anchor="ctr"/>
          <a:lstStyle>
            <a:lvl1pPr marL="39688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Copyright © </a:t>
            </a:r>
            <a:r>
              <a:rPr lang="en-US" altLang="en-US" sz="11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2017 </a:t>
            </a:r>
            <a:r>
              <a:rPr lang="en-US" altLang="en-US" sz="1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The Printer Working Group. All rights reserved.</a:t>
            </a:r>
          </a:p>
        </p:txBody>
      </p:sp>
      <p:sp>
        <p:nvSpPr>
          <p:cNvPr id="4103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46038"/>
            <a:ext cx="7581900" cy="1016000"/>
          </a:xfrm>
        </p:spPr>
        <p:txBody>
          <a:bodyPr rIns="132080"/>
          <a:lstStyle/>
          <a:p>
            <a:pPr eaLnBrk="1" hangingPunct="1"/>
            <a:r>
              <a:rPr lang="en-US" sz="2400" dirty="0"/>
              <a:t>Implementation issues:</a:t>
            </a:r>
            <a:br>
              <a:rPr lang="en-US" sz="2400" dirty="0"/>
            </a:br>
            <a:r>
              <a:rPr lang="en-US" dirty="0"/>
              <a:t>Inconsistencies in KMD instructions</a:t>
            </a:r>
            <a:endParaRPr lang="en-US" altLang="en-US" dirty="0" smtClean="0"/>
          </a:p>
        </p:txBody>
      </p:sp>
      <p:sp>
        <p:nvSpPr>
          <p:cNvPr id="4104" name="Text Box 6"/>
          <p:cNvSpPr txBox="1">
            <a:spLocks noChangeArrowheads="1"/>
          </p:cNvSpPr>
          <p:nvPr/>
        </p:nvSpPr>
        <p:spPr bwMode="auto">
          <a:xfrm>
            <a:off x="8788400" y="6661150"/>
            <a:ext cx="1666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fld id="{C626E177-DE16-4371-B398-CC421BEC533B}" type="slidenum">
              <a:rPr lang="en-US" altLang="en-US" sz="11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t>15</a:t>
            </a:fld>
            <a:endParaRPr lang="en-US" altLang="en-US" sz="11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04801" y="1500301"/>
            <a:ext cx="8483600" cy="3599316"/>
          </a:xfrm>
        </p:spPr>
        <p:txBody>
          <a:bodyPr>
            <a:normAutofit/>
          </a:bodyPr>
          <a:lstStyle/>
          <a:p>
            <a:r>
              <a:rPr lang="en-US" dirty="0" smtClean="0"/>
              <a:t>There are some inconsistencies between the KMD instructions in the HCD PP annex and KMD-related assurance activities</a:t>
            </a:r>
            <a:endParaRPr lang="en-US" dirty="0"/>
          </a:p>
          <a:p>
            <a:r>
              <a:rPr lang="en-US" dirty="0"/>
              <a:t>The TC will identify these and propose changes to </a:t>
            </a:r>
            <a:r>
              <a:rPr lang="en-US" dirty="0" smtClean="0"/>
              <a:t>make them consistent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335238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E93FE2C7-D0B2-439C-BFEB-C05A98CF076D}" type="slidenum">
              <a:rPr lang="en-US" altLang="en-US" sz="11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eaLnBrk="1" hangingPunct="1">
                <a:spcBef>
                  <a:spcPct val="0"/>
                </a:spcBef>
                <a:buSzTx/>
                <a:buFontTx/>
                <a:buNone/>
              </a:pPr>
              <a:t>16</a:t>
            </a:fld>
            <a:endParaRPr lang="en-US" altLang="en-US" sz="11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099" name="Rectangle 1"/>
          <p:cNvSpPr>
            <a:spLocks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6100" y="127000"/>
            <a:ext cx="8509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101" name="Rectangle 3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102" name="Rectangle 4"/>
          <p:cNvSpPr>
            <a:spLocks/>
          </p:cNvSpPr>
          <p:nvPr/>
        </p:nvSpPr>
        <p:spPr bwMode="auto">
          <a:xfrm>
            <a:off x="127000" y="6661150"/>
            <a:ext cx="4445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40" bIns="0" anchor="ctr"/>
          <a:lstStyle>
            <a:lvl1pPr marL="39688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Copyright © </a:t>
            </a:r>
            <a:r>
              <a:rPr lang="en-US" altLang="en-US" sz="11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2017 </a:t>
            </a:r>
            <a:r>
              <a:rPr lang="en-US" altLang="en-US" sz="1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The Printer Working Group. All rights reserved.</a:t>
            </a:r>
          </a:p>
        </p:txBody>
      </p:sp>
      <p:sp>
        <p:nvSpPr>
          <p:cNvPr id="4104" name="Text Box 6"/>
          <p:cNvSpPr txBox="1">
            <a:spLocks noChangeArrowheads="1"/>
          </p:cNvSpPr>
          <p:nvPr/>
        </p:nvSpPr>
        <p:spPr bwMode="auto">
          <a:xfrm>
            <a:off x="8788400" y="6661150"/>
            <a:ext cx="1666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fld id="{C626E177-DE16-4371-B398-CC421BEC533B}" type="slidenum">
              <a:rPr lang="en-US" altLang="en-US" sz="11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t>16</a:t>
            </a:fld>
            <a:endParaRPr lang="en-US" altLang="en-US" sz="11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46038"/>
            <a:ext cx="7581900" cy="1016000"/>
          </a:xfrm>
        </p:spPr>
        <p:txBody>
          <a:bodyPr/>
          <a:lstStyle/>
          <a:p>
            <a:r>
              <a:rPr lang="en-US" sz="2800" dirty="0" smtClean="0"/>
              <a:t>Implementation </a:t>
            </a:r>
            <a:r>
              <a:rPr lang="en-US" sz="2800" dirty="0"/>
              <a:t>issues:</a:t>
            </a:r>
            <a:br>
              <a:rPr lang="en-US" sz="2800" dirty="0"/>
            </a:br>
            <a:r>
              <a:rPr lang="en-US" dirty="0" smtClean="0"/>
              <a:t>Use of 3</a:t>
            </a:r>
            <a:r>
              <a:rPr lang="en-US" baseline="30000" dirty="0" smtClean="0"/>
              <a:t>rd</a:t>
            </a:r>
            <a:r>
              <a:rPr lang="en-US" dirty="0" smtClean="0"/>
              <a:t>-party entropy sources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228601" y="1481251"/>
            <a:ext cx="8559800" cy="3599316"/>
          </a:xfrm>
        </p:spPr>
        <p:txBody>
          <a:bodyPr>
            <a:normAutofit/>
          </a:bodyPr>
          <a:lstStyle/>
          <a:p>
            <a:r>
              <a:rPr lang="en-US" dirty="0" smtClean="0"/>
              <a:t>There were some questions about how to describe entropy from 3</a:t>
            </a:r>
            <a:r>
              <a:rPr lang="en-US" baseline="30000" dirty="0" smtClean="0"/>
              <a:t>rd</a:t>
            </a:r>
            <a:r>
              <a:rPr lang="en-US" dirty="0" smtClean="0"/>
              <a:t> party sources</a:t>
            </a:r>
          </a:p>
          <a:p>
            <a:pPr lvl="1"/>
            <a:r>
              <a:rPr lang="en-US" dirty="0" smtClean="0"/>
              <a:t>Vendors cannot describe details that are unavailable to them or that would infringe on 3</a:t>
            </a:r>
            <a:r>
              <a:rPr lang="en-US" baseline="30000" dirty="0" smtClean="0"/>
              <a:t>rd</a:t>
            </a:r>
            <a:r>
              <a:rPr lang="en-US" dirty="0" smtClean="0"/>
              <a:t> party intellectual property</a:t>
            </a:r>
          </a:p>
          <a:p>
            <a:r>
              <a:rPr lang="en-US" dirty="0" smtClean="0"/>
              <a:t>NIAP has a policy on that topic</a:t>
            </a:r>
          </a:p>
        </p:txBody>
      </p:sp>
    </p:spTree>
    <p:extLst>
      <p:ext uri="{BB962C8B-B14F-4D97-AF65-F5344CB8AC3E}">
        <p14:creationId xmlns:p14="http://schemas.microsoft.com/office/powerpoint/2010/main" val="7589678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E93FE2C7-D0B2-439C-BFEB-C05A98CF076D}" type="slidenum">
              <a:rPr lang="en-US" altLang="en-US" sz="11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eaLnBrk="1" hangingPunct="1">
                <a:spcBef>
                  <a:spcPct val="0"/>
                </a:spcBef>
                <a:buSzTx/>
                <a:buFontTx/>
                <a:buNone/>
              </a:pPr>
              <a:t>17</a:t>
            </a:fld>
            <a:endParaRPr lang="en-US" altLang="en-US" sz="11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099" name="Rectangle 1"/>
          <p:cNvSpPr>
            <a:spLocks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6100" y="127000"/>
            <a:ext cx="8509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101" name="Rectangle 3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102" name="Rectangle 4"/>
          <p:cNvSpPr>
            <a:spLocks/>
          </p:cNvSpPr>
          <p:nvPr/>
        </p:nvSpPr>
        <p:spPr bwMode="auto">
          <a:xfrm>
            <a:off x="127000" y="6661150"/>
            <a:ext cx="4445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40" bIns="0" anchor="ctr"/>
          <a:lstStyle>
            <a:lvl1pPr marL="39688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Copyright © </a:t>
            </a:r>
            <a:r>
              <a:rPr lang="en-US" altLang="en-US" sz="11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2017 </a:t>
            </a:r>
            <a:r>
              <a:rPr lang="en-US" altLang="en-US" sz="1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The Printer Working Group. All rights reserved.</a:t>
            </a:r>
          </a:p>
        </p:txBody>
      </p:sp>
      <p:sp>
        <p:nvSpPr>
          <p:cNvPr id="4103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46038"/>
            <a:ext cx="7581900" cy="1016000"/>
          </a:xfrm>
        </p:spPr>
        <p:txBody>
          <a:bodyPr rIns="132080"/>
          <a:lstStyle/>
          <a:p>
            <a:pPr eaLnBrk="1" hangingPunct="1"/>
            <a:r>
              <a:rPr lang="en-US" sz="3200" dirty="0"/>
              <a:t>Implementation issues:</a:t>
            </a:r>
            <a:br>
              <a:rPr lang="en-US" sz="3200" dirty="0"/>
            </a:br>
            <a:r>
              <a:rPr lang="en-US" dirty="0"/>
              <a:t>Key destruction testing</a:t>
            </a:r>
            <a:endParaRPr lang="en-US" altLang="en-US" dirty="0" smtClean="0"/>
          </a:p>
        </p:txBody>
      </p:sp>
      <p:sp>
        <p:nvSpPr>
          <p:cNvPr id="4104" name="Text Box 6"/>
          <p:cNvSpPr txBox="1">
            <a:spLocks noChangeArrowheads="1"/>
          </p:cNvSpPr>
          <p:nvPr/>
        </p:nvSpPr>
        <p:spPr bwMode="auto">
          <a:xfrm>
            <a:off x="8788400" y="6661150"/>
            <a:ext cx="1666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fld id="{C626E177-DE16-4371-B398-CC421BEC533B}" type="slidenum">
              <a:rPr lang="en-US" altLang="en-US" sz="11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t>17</a:t>
            </a:fld>
            <a:endParaRPr lang="en-US" altLang="en-US" sz="11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155575" y="1495538"/>
            <a:ext cx="8632825" cy="3599316"/>
          </a:xfrm>
        </p:spPr>
        <p:txBody>
          <a:bodyPr>
            <a:normAutofit/>
          </a:bodyPr>
          <a:lstStyle/>
          <a:p>
            <a:r>
              <a:rPr lang="en-US" dirty="0" smtClean="0"/>
              <a:t>Key destruction testing by before-after comparison of memory dumps can be onerous</a:t>
            </a:r>
            <a:endParaRPr lang="en-US" dirty="0"/>
          </a:p>
          <a:p>
            <a:r>
              <a:rPr lang="en-US" dirty="0" smtClean="0"/>
              <a:t>Alternative testing methods can be proposed to NIAP for consideration</a:t>
            </a:r>
          </a:p>
          <a:p>
            <a:r>
              <a:rPr lang="en-US" dirty="0" smtClean="0"/>
              <a:t>There is a more information in a key destruction template on </a:t>
            </a:r>
            <a:r>
              <a:rPr lang="en-US" dirty="0" err="1" smtClean="0"/>
              <a:t>github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105853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E93FE2C7-D0B2-439C-BFEB-C05A98CF076D}" type="slidenum">
              <a:rPr lang="en-US" altLang="en-US" sz="11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eaLnBrk="1" hangingPunct="1">
                <a:spcBef>
                  <a:spcPct val="0"/>
                </a:spcBef>
                <a:buSzTx/>
                <a:buFontTx/>
                <a:buNone/>
              </a:pPr>
              <a:t>18</a:t>
            </a:fld>
            <a:endParaRPr lang="en-US" altLang="en-US" sz="11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099" name="Rectangle 1"/>
          <p:cNvSpPr>
            <a:spLocks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6100" y="127000"/>
            <a:ext cx="8509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101" name="Rectangle 3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102" name="Rectangle 4"/>
          <p:cNvSpPr>
            <a:spLocks/>
          </p:cNvSpPr>
          <p:nvPr/>
        </p:nvSpPr>
        <p:spPr bwMode="auto">
          <a:xfrm>
            <a:off x="127000" y="6661150"/>
            <a:ext cx="4445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40" bIns="0" anchor="ctr"/>
          <a:lstStyle>
            <a:lvl1pPr marL="39688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Copyright © </a:t>
            </a:r>
            <a:r>
              <a:rPr lang="en-US" altLang="en-US" sz="11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2017 </a:t>
            </a:r>
            <a:r>
              <a:rPr lang="en-US" altLang="en-US" sz="1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The Printer Working Group. All rights reserved.</a:t>
            </a:r>
          </a:p>
        </p:txBody>
      </p:sp>
      <p:sp>
        <p:nvSpPr>
          <p:cNvPr id="4103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46038"/>
            <a:ext cx="7581900" cy="1016000"/>
          </a:xfrm>
        </p:spPr>
        <p:txBody>
          <a:bodyPr rIns="132080"/>
          <a:lstStyle/>
          <a:p>
            <a:pPr eaLnBrk="1" hangingPunct="1"/>
            <a:r>
              <a:rPr lang="en-US" sz="2400" dirty="0"/>
              <a:t>Implementation issues:</a:t>
            </a:r>
            <a:br>
              <a:rPr lang="en-US" sz="2400" dirty="0"/>
            </a:br>
            <a:r>
              <a:rPr lang="en-US" dirty="0"/>
              <a:t>Use of TPMs in the HCD TOE</a:t>
            </a:r>
            <a:endParaRPr lang="en-US" altLang="en-US" dirty="0" smtClean="0"/>
          </a:p>
        </p:txBody>
      </p:sp>
      <p:sp>
        <p:nvSpPr>
          <p:cNvPr id="4104" name="Text Box 6"/>
          <p:cNvSpPr txBox="1">
            <a:spLocks noChangeArrowheads="1"/>
          </p:cNvSpPr>
          <p:nvPr/>
        </p:nvSpPr>
        <p:spPr bwMode="auto">
          <a:xfrm>
            <a:off x="8788400" y="6661150"/>
            <a:ext cx="1666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fld id="{C626E177-DE16-4371-B398-CC421BEC533B}" type="slidenum">
              <a:rPr lang="en-US" altLang="en-US" sz="11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t>18</a:t>
            </a:fld>
            <a:endParaRPr lang="en-US" altLang="en-US" sz="11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228601" y="1500301"/>
            <a:ext cx="8559800" cy="3599316"/>
          </a:xfrm>
        </p:spPr>
        <p:txBody>
          <a:bodyPr>
            <a:normAutofit/>
          </a:bodyPr>
          <a:lstStyle/>
          <a:p>
            <a:r>
              <a:rPr lang="en-US" dirty="0" smtClean="0"/>
              <a:t>Some vendors use TPMs in their products</a:t>
            </a:r>
          </a:p>
          <a:p>
            <a:r>
              <a:rPr lang="en-US" dirty="0" smtClean="0"/>
              <a:t>How can TPM crypto functions be evaluated?</a:t>
            </a:r>
          </a:p>
          <a:p>
            <a:r>
              <a:rPr lang="en-US" dirty="0" smtClean="0"/>
              <a:t>It was suggested that the DSC </a:t>
            </a:r>
            <a:r>
              <a:rPr lang="en-US" dirty="0" err="1" smtClean="0"/>
              <a:t>cPP</a:t>
            </a:r>
            <a:r>
              <a:rPr lang="en-US" dirty="0" smtClean="0"/>
              <a:t> (under development) would need to be used</a:t>
            </a:r>
          </a:p>
          <a:p>
            <a:r>
              <a:rPr lang="en-US" dirty="0" smtClean="0"/>
              <a:t>However, it’s not clear if the DSC </a:t>
            </a:r>
            <a:r>
              <a:rPr lang="en-US" dirty="0" err="1" smtClean="0"/>
              <a:t>cPP</a:t>
            </a:r>
            <a:r>
              <a:rPr lang="en-US" dirty="0" smtClean="0"/>
              <a:t> has that purpose…</a:t>
            </a:r>
          </a:p>
        </p:txBody>
      </p:sp>
    </p:spTree>
    <p:extLst>
      <p:ext uri="{BB962C8B-B14F-4D97-AF65-F5344CB8AC3E}">
        <p14:creationId xmlns:p14="http://schemas.microsoft.com/office/powerpoint/2010/main" val="26171886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E93FE2C7-D0B2-439C-BFEB-C05A98CF076D}" type="slidenum">
              <a:rPr lang="en-US" altLang="en-US" sz="11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eaLnBrk="1" hangingPunct="1">
                <a:spcBef>
                  <a:spcPct val="0"/>
                </a:spcBef>
                <a:buSzTx/>
                <a:buFontTx/>
                <a:buNone/>
              </a:pPr>
              <a:t>19</a:t>
            </a:fld>
            <a:endParaRPr lang="en-US" altLang="en-US" sz="11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099" name="Rectangle 1"/>
          <p:cNvSpPr>
            <a:spLocks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6100" y="127000"/>
            <a:ext cx="8509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101" name="Rectangle 3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102" name="Rectangle 4"/>
          <p:cNvSpPr>
            <a:spLocks/>
          </p:cNvSpPr>
          <p:nvPr/>
        </p:nvSpPr>
        <p:spPr bwMode="auto">
          <a:xfrm>
            <a:off x="127000" y="6661150"/>
            <a:ext cx="4445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40" bIns="0" anchor="ctr"/>
          <a:lstStyle>
            <a:lvl1pPr marL="39688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Copyright © </a:t>
            </a:r>
            <a:r>
              <a:rPr lang="en-US" altLang="en-US" sz="11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2017 </a:t>
            </a:r>
            <a:r>
              <a:rPr lang="en-US" altLang="en-US" sz="1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The Printer Working Group. All rights reserved.</a:t>
            </a:r>
          </a:p>
        </p:txBody>
      </p:sp>
      <p:sp>
        <p:nvSpPr>
          <p:cNvPr id="4103" name="Rectangle 5"/>
          <p:cNvSpPr>
            <a:spLocks noGrp="1" noChangeArrowheads="1"/>
          </p:cNvSpPr>
          <p:nvPr>
            <p:ph type="title"/>
          </p:nvPr>
        </p:nvSpPr>
        <p:spPr>
          <a:xfrm>
            <a:off x="127000" y="84137"/>
            <a:ext cx="7581900" cy="1016000"/>
          </a:xfrm>
        </p:spPr>
        <p:txBody>
          <a:bodyPr rIns="132080"/>
          <a:lstStyle/>
          <a:p>
            <a:pPr eaLnBrk="1" hangingPunct="1"/>
            <a:r>
              <a:rPr lang="en-US" sz="2400" dirty="0" smtClean="0"/>
              <a:t>Plans </a:t>
            </a:r>
            <a:r>
              <a:rPr lang="en-US" sz="2400" dirty="0"/>
              <a:t>and processes for updating/maintaining the HCD PP</a:t>
            </a:r>
            <a:br>
              <a:rPr lang="en-US" sz="2400" dirty="0"/>
            </a:br>
            <a:r>
              <a:rPr lang="en-US" sz="2400" dirty="0"/>
              <a:t>Internationalized crypto</a:t>
            </a:r>
            <a:endParaRPr lang="en-US" altLang="en-US" sz="2400" dirty="0" smtClean="0"/>
          </a:p>
        </p:txBody>
      </p:sp>
      <p:sp>
        <p:nvSpPr>
          <p:cNvPr id="4104" name="Text Box 6"/>
          <p:cNvSpPr txBox="1">
            <a:spLocks noChangeArrowheads="1"/>
          </p:cNvSpPr>
          <p:nvPr/>
        </p:nvSpPr>
        <p:spPr bwMode="auto">
          <a:xfrm>
            <a:off x="8788400" y="6661150"/>
            <a:ext cx="1666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fld id="{C626E177-DE16-4371-B398-CC421BEC533B}" type="slidenum">
              <a:rPr lang="en-US" altLang="en-US" sz="11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t>19</a:t>
            </a:fld>
            <a:endParaRPr lang="en-US" altLang="en-US" sz="11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155575" y="1481251"/>
            <a:ext cx="8632825" cy="3599316"/>
          </a:xfrm>
        </p:spPr>
        <p:txBody>
          <a:bodyPr>
            <a:normAutofit/>
          </a:bodyPr>
          <a:lstStyle/>
          <a:p>
            <a:r>
              <a:rPr lang="en-US" dirty="0" smtClean="0"/>
              <a:t>Current SFRs and Assurance Activities for cryptographic functions in HCD PP cannot be evaluated in all nations (in particular, Korea)</a:t>
            </a:r>
          </a:p>
          <a:p>
            <a:r>
              <a:rPr lang="en-US" dirty="0" smtClean="0"/>
              <a:t>The crypto WG is developing a catalog of crypto functions that we may adopt/adapt</a:t>
            </a:r>
          </a:p>
        </p:txBody>
      </p:sp>
    </p:spTree>
    <p:extLst>
      <p:ext uri="{BB962C8B-B14F-4D97-AF65-F5344CB8AC3E}">
        <p14:creationId xmlns:p14="http://schemas.microsoft.com/office/powerpoint/2010/main" val="39248260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/>
            <a:fld id="{B2F7DAB9-0B94-40F2-BDA1-68D5AB33D864}" type="slidenum">
              <a:rPr lang="en-US" altLang="en-US" sz="1100" smtClean="0">
                <a:solidFill>
                  <a:srgbClr val="FFFFFF"/>
                </a:solidFill>
                <a:cs typeface="Arial" charset="0"/>
              </a:rPr>
              <a:pPr eaLnBrk="1" hangingPunct="1"/>
              <a:t>2</a:t>
            </a:fld>
            <a:endParaRPr lang="en-US" altLang="en-US" sz="1100" smtClean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171" name="Rectangle 1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2" name="Rectangle 2"/>
          <p:cNvSpPr>
            <a:spLocks/>
          </p:cNvSpPr>
          <p:nvPr/>
        </p:nvSpPr>
        <p:spPr bwMode="auto">
          <a:xfrm>
            <a:off x="127000" y="6661150"/>
            <a:ext cx="4445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40" bIns="0" anchor="ctr"/>
          <a:lstStyle>
            <a:lvl1pPr marL="39688" eaLnBrk="0" hangingPunct="0"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/>
            <a:r>
              <a:rPr lang="en-US" altLang="en-US" sz="1100" dirty="0">
                <a:solidFill>
                  <a:srgbClr val="FFFFFF"/>
                </a:solidFill>
                <a:cs typeface="Arial" charset="0"/>
              </a:rPr>
              <a:t>Copyright © </a:t>
            </a:r>
            <a:r>
              <a:rPr lang="en-US" altLang="en-US" sz="1100" dirty="0" smtClean="0">
                <a:solidFill>
                  <a:srgbClr val="FFFFFF"/>
                </a:solidFill>
                <a:cs typeface="Arial" charset="0"/>
              </a:rPr>
              <a:t>2017 </a:t>
            </a:r>
            <a:r>
              <a:rPr lang="en-US" altLang="en-US" sz="1100" dirty="0">
                <a:solidFill>
                  <a:srgbClr val="FFFFFF"/>
                </a:solidFill>
                <a:cs typeface="Arial" charset="0"/>
              </a:rPr>
              <a:t>The Printer Working Group. All rights reserved.</a:t>
            </a:r>
          </a:p>
        </p:txBody>
      </p:sp>
      <p:sp>
        <p:nvSpPr>
          <p:cNvPr id="7173" name="Rectangle 3"/>
          <p:cNvSpPr>
            <a:spLocks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717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6100" y="127000"/>
            <a:ext cx="8509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graphicFrame>
        <p:nvGraphicFramePr>
          <p:cNvPr id="2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0797874"/>
              </p:ext>
            </p:extLst>
          </p:nvPr>
        </p:nvGraphicFramePr>
        <p:xfrm>
          <a:off x="762000" y="1925634"/>
          <a:ext cx="7099301" cy="1960565"/>
        </p:xfrm>
        <a:graphic>
          <a:graphicData uri="http://schemas.openxmlformats.org/drawingml/2006/table">
            <a:tbl>
              <a:tblPr/>
              <a:tblGrid>
                <a:gridCol w="1841500"/>
                <a:gridCol w="5257801"/>
              </a:tblGrid>
              <a:tr h="392113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1pPr>
                      <a:lvl2pPr marL="782638" indent="-285750">
                        <a:spcBef>
                          <a:spcPts val="5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2pPr>
                      <a:lvl3pPr marL="1182688" indent="-228600">
                        <a:spcBef>
                          <a:spcPts val="6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3pPr>
                      <a:lvl4pPr marL="1639888" indent="-228600">
                        <a:spcBef>
                          <a:spcPts val="4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4pPr>
                      <a:lvl5pPr marL="2097088" indent="-228600">
                        <a:spcBef>
                          <a:spcPts val="4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5pPr>
                      <a:lvl6pPr marL="25542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6pPr>
                      <a:lvl7pPr marL="30114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7pPr>
                      <a:lvl8pPr marL="34686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8pPr>
                      <a:lvl9pPr marL="39258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rPr>
                        <a:t>When</a:t>
                      </a:r>
                    </a:p>
                  </a:txBody>
                  <a:tcPr marL="50800" marR="50800" marT="50800" marB="5080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1pPr>
                      <a:lvl2pPr marL="782638" indent="-285750">
                        <a:spcBef>
                          <a:spcPts val="5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2pPr>
                      <a:lvl3pPr marL="1182688" indent="-228600">
                        <a:spcBef>
                          <a:spcPts val="6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3pPr>
                      <a:lvl4pPr marL="1639888" indent="-228600">
                        <a:spcBef>
                          <a:spcPts val="4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4pPr>
                      <a:lvl5pPr marL="2097088" indent="-228600">
                        <a:spcBef>
                          <a:spcPts val="4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5pPr>
                      <a:lvl6pPr marL="25542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6pPr>
                      <a:lvl7pPr marL="30114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7pPr>
                      <a:lvl8pPr marL="34686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8pPr>
                      <a:lvl9pPr marL="39258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rPr>
                        <a:t>What</a:t>
                      </a:r>
                    </a:p>
                  </a:txBody>
                  <a:tcPr marL="50800" marR="50800" marT="50800" marB="5080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1pPr>
                      <a:lvl2pPr marL="782638" indent="-285750">
                        <a:spcBef>
                          <a:spcPts val="5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2pPr>
                      <a:lvl3pPr marL="1182688" indent="-228600">
                        <a:spcBef>
                          <a:spcPts val="6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3pPr>
                      <a:lvl4pPr marL="1639888" indent="-228600">
                        <a:spcBef>
                          <a:spcPts val="4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4pPr>
                      <a:lvl5pPr marL="2097088" indent="-228600">
                        <a:spcBef>
                          <a:spcPts val="4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5pPr>
                      <a:lvl6pPr marL="25542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6pPr>
                      <a:lvl7pPr marL="30114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7pPr>
                      <a:lvl8pPr marL="34686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8pPr>
                      <a:lvl9pPr marL="39258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914400" algn="l"/>
                        </a:tabLst>
                      </a:pP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ヒラギノ角ゴ ProN W3" charset="0"/>
                        <a:cs typeface="ヒラギノ角ゴ ProN W3" charset="0"/>
                        <a:sym typeface="Verdana" charset="0"/>
                      </a:endParaRPr>
                    </a:p>
                  </a:txBody>
                  <a:tcPr marL="50800" marR="50800" marT="50800" marB="50800" horzOverflow="overflow">
                    <a:lnL w="31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1pPr>
                      <a:lvl2pPr marL="782638" indent="-285750">
                        <a:spcBef>
                          <a:spcPts val="5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2pPr>
                      <a:lvl3pPr marL="1182688" indent="-228600">
                        <a:spcBef>
                          <a:spcPts val="6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3pPr>
                      <a:lvl4pPr marL="1639888" indent="-228600">
                        <a:spcBef>
                          <a:spcPts val="4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4pPr>
                      <a:lvl5pPr marL="2097088" indent="-228600">
                        <a:spcBef>
                          <a:spcPts val="4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5pPr>
                      <a:lvl6pPr marL="25542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6pPr>
                      <a:lvl7pPr marL="30114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7pPr>
                      <a:lvl8pPr marL="34686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8pPr>
                      <a:lvl9pPr marL="39258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914400" algn="l"/>
                        </a:tabLst>
                      </a:pP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ヒラギノ角ゴ ProN W3" charset="0"/>
                        <a:cs typeface="ヒラギノ角ゴ ProN W3" charset="0"/>
                        <a:sym typeface="Verdana" charset="0"/>
                      </a:endParaRPr>
                    </a:p>
                  </a:txBody>
                  <a:tcPr marL="50800" marR="50800" marT="50800" marB="50800" horzOverflow="overflow">
                    <a:lnL w="317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1pPr>
                      <a:lvl2pPr marL="782638" indent="-285750">
                        <a:spcBef>
                          <a:spcPts val="5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2pPr>
                      <a:lvl3pPr marL="1182688" indent="-228600">
                        <a:spcBef>
                          <a:spcPts val="6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3pPr>
                      <a:lvl4pPr marL="1639888" indent="-228600">
                        <a:spcBef>
                          <a:spcPts val="4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4pPr>
                      <a:lvl5pPr marL="2097088" indent="-228600">
                        <a:spcBef>
                          <a:spcPts val="4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5pPr>
                      <a:lvl6pPr marL="25542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6pPr>
                      <a:lvl7pPr marL="30114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7pPr>
                      <a:lvl8pPr marL="34686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8pPr>
                      <a:lvl9pPr marL="39258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rPr>
                        <a:t>  9:00 –  9:10</a:t>
                      </a:r>
                    </a:p>
                  </a:txBody>
                  <a:tcPr marL="50800" marR="50800" marT="50800" marB="50800" horzOverflow="overflow">
                    <a:lnL w="31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BABC">
                        <a:alpha val="29803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1pPr>
                      <a:lvl2pPr marL="782638" indent="-285750">
                        <a:spcBef>
                          <a:spcPts val="5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2pPr>
                      <a:lvl3pPr marL="1182688" indent="-228600">
                        <a:spcBef>
                          <a:spcPts val="6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3pPr>
                      <a:lvl4pPr marL="1639888" indent="-228600">
                        <a:spcBef>
                          <a:spcPts val="4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4pPr>
                      <a:lvl5pPr marL="2097088" indent="-228600">
                        <a:spcBef>
                          <a:spcPts val="4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5pPr>
                      <a:lvl6pPr marL="25542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6pPr>
                      <a:lvl7pPr marL="30114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7pPr>
                      <a:lvl8pPr marL="34686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8pPr>
                      <a:lvl9pPr marL="39258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rPr>
                        <a:t>Introductions, Agenda review</a:t>
                      </a:r>
                    </a:p>
                  </a:txBody>
                  <a:tcPr marL="50800" marR="50800" marT="50800" marB="50800" horzOverflow="overflow">
                    <a:lnL w="317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BABC">
                        <a:alpha val="29803"/>
                      </a:srgbClr>
                    </a:solidFill>
                  </a:tcPr>
                </a:tc>
              </a:tr>
              <a:tr h="392113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1pPr>
                      <a:lvl2pPr marL="782638" indent="-285750">
                        <a:spcBef>
                          <a:spcPts val="5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2pPr>
                      <a:lvl3pPr marL="1182688" indent="-228600">
                        <a:spcBef>
                          <a:spcPts val="6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3pPr>
                      <a:lvl4pPr marL="1639888" indent="-228600">
                        <a:spcBef>
                          <a:spcPts val="4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4pPr>
                      <a:lvl5pPr marL="2097088" indent="-228600">
                        <a:spcBef>
                          <a:spcPts val="4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5pPr>
                      <a:lvl6pPr marL="25542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6pPr>
                      <a:lvl7pPr marL="30114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7pPr>
                      <a:lvl8pPr marL="34686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8pPr>
                      <a:lvl9pPr marL="39258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rPr>
                        <a:t>  9:10 – 10:50</a:t>
                      </a:r>
                    </a:p>
                  </a:txBody>
                  <a:tcPr marL="50800" marR="50800" marT="50800" marB="50800" horzOverflow="overflow">
                    <a:lnL w="31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1pPr>
                      <a:lvl2pPr marL="782638" indent="-285750">
                        <a:spcBef>
                          <a:spcPts val="5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2pPr>
                      <a:lvl3pPr marL="1182688" indent="-228600">
                        <a:spcBef>
                          <a:spcPts val="6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3pPr>
                      <a:lvl4pPr marL="1639888" indent="-228600">
                        <a:spcBef>
                          <a:spcPts val="4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4pPr>
                      <a:lvl5pPr marL="2097088" indent="-228600">
                        <a:spcBef>
                          <a:spcPts val="400"/>
                        </a:spcBef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5pPr>
                      <a:lvl6pPr marL="25542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6pPr>
                      <a:lvl7pPr marL="30114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7pPr>
                      <a:lvl8pPr marL="34686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8pPr>
                      <a:lvl9pPr marL="3925888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Verdana" charset="0"/>
                        <a:tabLst>
                          <a:tab pos="914400" algn="l"/>
                        </a:tabLst>
                        <a:defRPr sz="1200">
                          <a:solidFill>
                            <a:schemeClr val="tx1"/>
                          </a:solidFill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rPr>
                        <a:t>Review results of Latest MFP TC Meeting</a:t>
                      </a:r>
                    </a:p>
                  </a:txBody>
                  <a:tcPr marL="50800" marR="50800" marT="50800" marB="50800" horzOverflow="overflow">
                    <a:lnL w="317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rPr>
                        <a:t>10:50 – 11:00</a:t>
                      </a:r>
                    </a:p>
                  </a:txBody>
                  <a:tcPr marL="50800" marR="50800" marT="50800" marB="50800" horzOverflow="overflow">
                    <a:lnL w="31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BABC">
                        <a:alpha val="2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rPr>
                        <a:t>Wrap Up / Next Steps</a:t>
                      </a:r>
                    </a:p>
                  </a:txBody>
                  <a:tcPr marL="50800" marR="50800" marT="50800" marB="50800" horzOverflow="overflow">
                    <a:lnL w="317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BABC">
                        <a:alpha val="29803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7194" name="Rectangle 85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altLang="en-US" smtClean="0"/>
              <a:t>Agenda</a:t>
            </a:r>
          </a:p>
        </p:txBody>
      </p:sp>
      <p:sp>
        <p:nvSpPr>
          <p:cNvPr id="7195" name="Text Box 86"/>
          <p:cNvSpPr txBox="1">
            <a:spLocks noChangeArrowheads="1"/>
          </p:cNvSpPr>
          <p:nvPr/>
        </p:nvSpPr>
        <p:spPr bwMode="auto">
          <a:xfrm>
            <a:off x="8788400" y="6661150"/>
            <a:ext cx="1666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algn="ctr" eaLnBrk="1" hangingPunct="1"/>
            <a:fld id="{940EB118-3463-4089-8D6E-94C1677A253E}" type="slidenum">
              <a:rPr lang="en-US" altLang="en-US" sz="1100">
                <a:solidFill>
                  <a:srgbClr val="FFFFFF"/>
                </a:solidFill>
                <a:cs typeface="Arial" charset="0"/>
              </a:rPr>
              <a:pPr algn="ctr" eaLnBrk="1" hangingPunct="1"/>
              <a:t>2</a:t>
            </a:fld>
            <a:endParaRPr lang="en-US" altLang="en-US" sz="1100">
              <a:solidFill>
                <a:srgbClr val="FFFFFF"/>
              </a:solidFill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E93FE2C7-D0B2-439C-BFEB-C05A98CF076D}" type="slidenum">
              <a:rPr lang="en-US" altLang="en-US" sz="11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eaLnBrk="1" hangingPunct="1">
                <a:spcBef>
                  <a:spcPct val="0"/>
                </a:spcBef>
                <a:buSzTx/>
                <a:buFontTx/>
                <a:buNone/>
              </a:pPr>
              <a:t>20</a:t>
            </a:fld>
            <a:endParaRPr lang="en-US" altLang="en-US" sz="11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099" name="Rectangle 1"/>
          <p:cNvSpPr>
            <a:spLocks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6100" y="127000"/>
            <a:ext cx="8509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101" name="Rectangle 3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102" name="Rectangle 4"/>
          <p:cNvSpPr>
            <a:spLocks/>
          </p:cNvSpPr>
          <p:nvPr/>
        </p:nvSpPr>
        <p:spPr bwMode="auto">
          <a:xfrm>
            <a:off x="127000" y="6661150"/>
            <a:ext cx="4445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40" bIns="0" anchor="ctr"/>
          <a:lstStyle>
            <a:lvl1pPr marL="39688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Copyright © </a:t>
            </a:r>
            <a:r>
              <a:rPr lang="en-US" altLang="en-US" sz="11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2017 </a:t>
            </a:r>
            <a:r>
              <a:rPr lang="en-US" altLang="en-US" sz="1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The Printer Working Group. All rights reserved.</a:t>
            </a:r>
          </a:p>
        </p:txBody>
      </p:sp>
      <p:sp>
        <p:nvSpPr>
          <p:cNvPr id="4103" name="Rectangle 5"/>
          <p:cNvSpPr>
            <a:spLocks noGrp="1" noChangeArrowheads="1"/>
          </p:cNvSpPr>
          <p:nvPr>
            <p:ph type="title"/>
          </p:nvPr>
        </p:nvSpPr>
        <p:spPr>
          <a:xfrm>
            <a:off x="127000" y="84137"/>
            <a:ext cx="7581900" cy="1016000"/>
          </a:xfrm>
        </p:spPr>
        <p:txBody>
          <a:bodyPr rIns="132080"/>
          <a:lstStyle/>
          <a:p>
            <a:pPr eaLnBrk="1" hangingPunct="1"/>
            <a:r>
              <a:rPr lang="en-US" sz="2400" dirty="0" smtClean="0"/>
              <a:t>Plans </a:t>
            </a:r>
            <a:r>
              <a:rPr lang="en-US" sz="2400" dirty="0"/>
              <a:t>and processes for updating/maintaining the HCD PP</a:t>
            </a:r>
            <a:br>
              <a:rPr lang="en-US" sz="2400" dirty="0"/>
            </a:br>
            <a:r>
              <a:rPr lang="en-US" sz="2400" dirty="0"/>
              <a:t>EAL claims</a:t>
            </a:r>
            <a:endParaRPr lang="en-US" altLang="en-US" sz="2400" dirty="0" smtClean="0"/>
          </a:p>
        </p:txBody>
      </p:sp>
      <p:sp>
        <p:nvSpPr>
          <p:cNvPr id="4104" name="Text Box 6"/>
          <p:cNvSpPr txBox="1">
            <a:spLocks noChangeArrowheads="1"/>
          </p:cNvSpPr>
          <p:nvPr/>
        </p:nvSpPr>
        <p:spPr bwMode="auto">
          <a:xfrm>
            <a:off x="8788400" y="6661150"/>
            <a:ext cx="1666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fld id="{C626E177-DE16-4371-B398-CC421BEC533B}" type="slidenum">
              <a:rPr lang="en-US" altLang="en-US" sz="11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t>20</a:t>
            </a:fld>
            <a:endParaRPr lang="en-US" altLang="en-US" sz="11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228601" y="1436801"/>
            <a:ext cx="8559800" cy="3599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  <a:normAutofit/>
          </a:bodyPr>
          <a:lstStyle>
            <a:lvl1pPr marL="382588" indent="-342900" algn="l" rtl="0" eaLnBrk="0" fontAlgn="base" hangingPunct="0">
              <a:spcBef>
                <a:spcPts val="6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defRPr>
            </a:lvl1pPr>
            <a:lvl2pPr marL="731838" indent="-285750" algn="l" rtl="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defRPr>
            </a:lvl2pPr>
            <a:lvl3pPr marL="1131888" indent="-228600" algn="l" rtl="0" eaLnBrk="0" fontAlgn="base" hangingPunct="0">
              <a:spcBef>
                <a:spcPts val="6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defRPr>
            </a:lvl3pPr>
            <a:lvl4pPr marL="1589088" indent="-228600" algn="l" rtl="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defRPr>
            </a:lvl4pPr>
            <a:lvl5pPr marL="2046288" indent="-228600" algn="l" rtl="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defRPr>
            </a:lvl5pPr>
            <a:lvl6pPr marL="2503488" indent="-228600" algn="l" rtl="0" fontAlgn="base">
              <a:spcBef>
                <a:spcPts val="400"/>
              </a:spcBef>
              <a:spcAft>
                <a:spcPct val="0"/>
              </a:spcAft>
              <a:buSzPct val="100000"/>
              <a:buFont typeface="Verdana" charset="0"/>
              <a:buChar char="•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defRPr>
            </a:lvl6pPr>
            <a:lvl7pPr marL="2960688" indent="-228600" algn="l" rtl="0" fontAlgn="base">
              <a:spcBef>
                <a:spcPts val="400"/>
              </a:spcBef>
              <a:spcAft>
                <a:spcPct val="0"/>
              </a:spcAft>
              <a:buSzPct val="100000"/>
              <a:buFont typeface="Verdana" charset="0"/>
              <a:buChar char="•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defRPr>
            </a:lvl7pPr>
            <a:lvl8pPr marL="3417888" indent="-228600" algn="l" rtl="0" fontAlgn="base">
              <a:spcBef>
                <a:spcPts val="400"/>
              </a:spcBef>
              <a:spcAft>
                <a:spcPct val="0"/>
              </a:spcAft>
              <a:buSzPct val="100000"/>
              <a:buFont typeface="Verdana" charset="0"/>
              <a:buChar char="•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defRPr>
            </a:lvl8pPr>
            <a:lvl9pPr marL="3875088" indent="-228600" algn="l" rtl="0" fontAlgn="base">
              <a:spcBef>
                <a:spcPts val="400"/>
              </a:spcBef>
              <a:spcAft>
                <a:spcPct val="0"/>
              </a:spcAft>
              <a:buSzPct val="100000"/>
              <a:buFont typeface="Verdana" charset="0"/>
              <a:buChar char="•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defRPr>
            </a:lvl9pPr>
          </a:lstStyle>
          <a:p>
            <a:r>
              <a:rPr lang="en-US" kern="0" dirty="0" smtClean="0"/>
              <a:t>The HCD PP itself is certified (by JISEC) but it does not claim conformance to EAL1</a:t>
            </a:r>
          </a:p>
          <a:p>
            <a:r>
              <a:rPr lang="en-US" kern="0" dirty="0" smtClean="0"/>
              <a:t>The PP does not claim conformance to EAL1 but mentions that it contains the SARs necessary for conforming STs to claim EAL1</a:t>
            </a:r>
          </a:p>
          <a:p>
            <a:r>
              <a:rPr lang="en-US" kern="0" dirty="0" smtClean="0"/>
              <a:t>We may be able to fix this in a revised PP</a:t>
            </a:r>
          </a:p>
          <a:p>
            <a:r>
              <a:rPr lang="en-US" kern="0" dirty="0" smtClean="0"/>
              <a:t>However, this does not solve other EAL-related problems (EU customers if they require either EAL2+ or </a:t>
            </a:r>
            <a:r>
              <a:rPr lang="en-US" kern="0" dirty="0" err="1" smtClean="0"/>
              <a:t>cPP</a:t>
            </a:r>
            <a:r>
              <a:rPr lang="en-US" kern="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9313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E93FE2C7-D0B2-439C-BFEB-C05A98CF076D}" type="slidenum">
              <a:rPr lang="en-US" altLang="en-US" sz="11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eaLnBrk="1" hangingPunct="1">
                <a:spcBef>
                  <a:spcPct val="0"/>
                </a:spcBef>
                <a:buSzTx/>
                <a:buFontTx/>
                <a:buNone/>
              </a:pPr>
              <a:t>21</a:t>
            </a:fld>
            <a:endParaRPr lang="en-US" altLang="en-US" sz="11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099" name="Rectangle 1"/>
          <p:cNvSpPr>
            <a:spLocks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6100" y="127000"/>
            <a:ext cx="8509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101" name="Rectangle 3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102" name="Rectangle 4"/>
          <p:cNvSpPr>
            <a:spLocks/>
          </p:cNvSpPr>
          <p:nvPr/>
        </p:nvSpPr>
        <p:spPr bwMode="auto">
          <a:xfrm>
            <a:off x="127000" y="6661150"/>
            <a:ext cx="4445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40" bIns="0" anchor="ctr"/>
          <a:lstStyle>
            <a:lvl1pPr marL="39688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Copyright © </a:t>
            </a:r>
            <a:r>
              <a:rPr lang="en-US" altLang="en-US" sz="11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2017 </a:t>
            </a:r>
            <a:r>
              <a:rPr lang="en-US" altLang="en-US" sz="1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The Printer Working Group. All rights reserved.</a:t>
            </a:r>
          </a:p>
        </p:txBody>
      </p:sp>
      <p:sp>
        <p:nvSpPr>
          <p:cNvPr id="4103" name="Rectangle 5"/>
          <p:cNvSpPr>
            <a:spLocks noGrp="1" noChangeArrowheads="1"/>
          </p:cNvSpPr>
          <p:nvPr>
            <p:ph type="title"/>
          </p:nvPr>
        </p:nvSpPr>
        <p:spPr>
          <a:xfrm>
            <a:off x="127000" y="84137"/>
            <a:ext cx="7581900" cy="1016000"/>
          </a:xfrm>
        </p:spPr>
        <p:txBody>
          <a:bodyPr rIns="132080"/>
          <a:lstStyle/>
          <a:p>
            <a:pPr eaLnBrk="1" hangingPunct="1"/>
            <a:r>
              <a:rPr lang="en-US" sz="2400" dirty="0" smtClean="0"/>
              <a:t>Plans </a:t>
            </a:r>
            <a:r>
              <a:rPr lang="en-US" sz="2400" dirty="0"/>
              <a:t>and processes for updating/maintaining the HCD PP</a:t>
            </a:r>
            <a:br>
              <a:rPr lang="en-US" sz="2400" dirty="0"/>
            </a:br>
            <a:r>
              <a:rPr lang="en-US" sz="2400" dirty="0"/>
              <a:t>Versioning</a:t>
            </a:r>
            <a:endParaRPr lang="en-US" altLang="en-US" sz="2400" dirty="0" smtClean="0"/>
          </a:p>
        </p:txBody>
      </p:sp>
      <p:sp>
        <p:nvSpPr>
          <p:cNvPr id="4104" name="Text Box 6"/>
          <p:cNvSpPr txBox="1">
            <a:spLocks noChangeArrowheads="1"/>
          </p:cNvSpPr>
          <p:nvPr/>
        </p:nvSpPr>
        <p:spPr bwMode="auto">
          <a:xfrm>
            <a:off x="8788400" y="6661150"/>
            <a:ext cx="1666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fld id="{C626E177-DE16-4371-B398-CC421BEC533B}" type="slidenum">
              <a:rPr lang="en-US" altLang="en-US" sz="11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t>21</a:t>
            </a:fld>
            <a:endParaRPr lang="en-US" altLang="en-US" sz="11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36525" y="1455851"/>
            <a:ext cx="8651875" cy="3599316"/>
          </a:xfrm>
        </p:spPr>
        <p:txBody>
          <a:bodyPr>
            <a:normAutofit/>
          </a:bodyPr>
          <a:lstStyle/>
          <a:p>
            <a:r>
              <a:rPr lang="en-US" dirty="0" smtClean="0"/>
              <a:t>An update to HCD_PP_V1.0 that fixes problems, incorporates existing TDs and errata, but which does not add new requirements, would be V1.1</a:t>
            </a:r>
          </a:p>
          <a:p>
            <a:r>
              <a:rPr lang="en-US" dirty="0" smtClean="0"/>
              <a:t>If new requirements are added, it must be V2.0.</a:t>
            </a:r>
          </a:p>
        </p:txBody>
      </p:sp>
    </p:spTree>
    <p:extLst>
      <p:ext uri="{BB962C8B-B14F-4D97-AF65-F5344CB8AC3E}">
        <p14:creationId xmlns:p14="http://schemas.microsoft.com/office/powerpoint/2010/main" val="39098508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E93FE2C7-D0B2-439C-BFEB-C05A98CF076D}" type="slidenum">
              <a:rPr lang="en-US" altLang="en-US" sz="11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eaLnBrk="1" hangingPunct="1">
                <a:spcBef>
                  <a:spcPct val="0"/>
                </a:spcBef>
                <a:buSzTx/>
                <a:buFontTx/>
                <a:buNone/>
              </a:pPr>
              <a:t>22</a:t>
            </a:fld>
            <a:endParaRPr lang="en-US" altLang="en-US" sz="11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099" name="Rectangle 1"/>
          <p:cNvSpPr>
            <a:spLocks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6100" y="127000"/>
            <a:ext cx="8509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101" name="Rectangle 3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102" name="Rectangle 4"/>
          <p:cNvSpPr>
            <a:spLocks/>
          </p:cNvSpPr>
          <p:nvPr/>
        </p:nvSpPr>
        <p:spPr bwMode="auto">
          <a:xfrm>
            <a:off x="127000" y="6661150"/>
            <a:ext cx="4445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40" bIns="0" anchor="ctr"/>
          <a:lstStyle>
            <a:lvl1pPr marL="39688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Copyright © </a:t>
            </a:r>
            <a:r>
              <a:rPr lang="en-US" altLang="en-US" sz="11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2017 </a:t>
            </a:r>
            <a:r>
              <a:rPr lang="en-US" altLang="en-US" sz="1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The Printer Working Group. All rights reserved.</a:t>
            </a:r>
          </a:p>
        </p:txBody>
      </p:sp>
      <p:sp>
        <p:nvSpPr>
          <p:cNvPr id="4103" name="Rectangle 5"/>
          <p:cNvSpPr>
            <a:spLocks noGrp="1" noChangeArrowheads="1"/>
          </p:cNvSpPr>
          <p:nvPr>
            <p:ph type="title"/>
          </p:nvPr>
        </p:nvSpPr>
        <p:spPr>
          <a:xfrm>
            <a:off x="127000" y="84137"/>
            <a:ext cx="7581900" cy="1016000"/>
          </a:xfrm>
        </p:spPr>
        <p:txBody>
          <a:bodyPr rIns="132080"/>
          <a:lstStyle/>
          <a:p>
            <a:pPr eaLnBrk="1" hangingPunct="1"/>
            <a:r>
              <a:rPr lang="en-US" sz="2400" dirty="0" smtClean="0"/>
              <a:t>Plans </a:t>
            </a:r>
            <a:r>
              <a:rPr lang="en-US" sz="2400" dirty="0"/>
              <a:t>and processes for updating/maintaining the HCD PP</a:t>
            </a:r>
            <a:br>
              <a:rPr lang="en-US" sz="2400" dirty="0"/>
            </a:br>
            <a:r>
              <a:rPr lang="en-US" sz="2400" dirty="0"/>
              <a:t>Who does what?</a:t>
            </a:r>
            <a:endParaRPr lang="en-US" altLang="en-US" sz="2400" dirty="0" smtClean="0"/>
          </a:p>
        </p:txBody>
      </p:sp>
      <p:sp>
        <p:nvSpPr>
          <p:cNvPr id="4104" name="Text Box 6"/>
          <p:cNvSpPr txBox="1">
            <a:spLocks noChangeArrowheads="1"/>
          </p:cNvSpPr>
          <p:nvPr/>
        </p:nvSpPr>
        <p:spPr bwMode="auto">
          <a:xfrm>
            <a:off x="8788400" y="6661150"/>
            <a:ext cx="1666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fld id="{C626E177-DE16-4371-B398-CC421BEC533B}" type="slidenum">
              <a:rPr lang="en-US" altLang="en-US" sz="11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t>22</a:t>
            </a:fld>
            <a:endParaRPr lang="en-US" altLang="en-US" sz="11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304801" y="1436801"/>
            <a:ext cx="8305800" cy="3599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  <a:normAutofit/>
          </a:bodyPr>
          <a:lstStyle>
            <a:lvl1pPr marL="382588" indent="-342900" algn="l" rtl="0" eaLnBrk="0" fontAlgn="base" hangingPunct="0">
              <a:spcBef>
                <a:spcPts val="6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defRPr>
            </a:lvl1pPr>
            <a:lvl2pPr marL="731838" indent="-285750" algn="l" rtl="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defRPr>
            </a:lvl2pPr>
            <a:lvl3pPr marL="1131888" indent="-228600" algn="l" rtl="0" eaLnBrk="0" fontAlgn="base" hangingPunct="0">
              <a:spcBef>
                <a:spcPts val="6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defRPr>
            </a:lvl3pPr>
            <a:lvl4pPr marL="1589088" indent="-228600" algn="l" rtl="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defRPr>
            </a:lvl4pPr>
            <a:lvl5pPr marL="2046288" indent="-228600" algn="l" rtl="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defRPr>
            </a:lvl5pPr>
            <a:lvl6pPr marL="2503488" indent="-228600" algn="l" rtl="0" fontAlgn="base">
              <a:spcBef>
                <a:spcPts val="400"/>
              </a:spcBef>
              <a:spcAft>
                <a:spcPct val="0"/>
              </a:spcAft>
              <a:buSzPct val="100000"/>
              <a:buFont typeface="Verdana" charset="0"/>
              <a:buChar char="•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defRPr>
            </a:lvl6pPr>
            <a:lvl7pPr marL="2960688" indent="-228600" algn="l" rtl="0" fontAlgn="base">
              <a:spcBef>
                <a:spcPts val="400"/>
              </a:spcBef>
              <a:spcAft>
                <a:spcPct val="0"/>
              </a:spcAft>
              <a:buSzPct val="100000"/>
              <a:buFont typeface="Verdana" charset="0"/>
              <a:buChar char="•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defRPr>
            </a:lvl7pPr>
            <a:lvl8pPr marL="3417888" indent="-228600" algn="l" rtl="0" fontAlgn="base">
              <a:spcBef>
                <a:spcPts val="400"/>
              </a:spcBef>
              <a:spcAft>
                <a:spcPct val="0"/>
              </a:spcAft>
              <a:buSzPct val="100000"/>
              <a:buFont typeface="Verdana" charset="0"/>
              <a:buChar char="•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defRPr>
            </a:lvl8pPr>
            <a:lvl9pPr marL="3875088" indent="-228600" algn="l" rtl="0" fontAlgn="base">
              <a:spcBef>
                <a:spcPts val="400"/>
              </a:spcBef>
              <a:spcAft>
                <a:spcPct val="0"/>
              </a:spcAft>
              <a:buSzPct val="100000"/>
              <a:buFont typeface="Verdana" charset="0"/>
              <a:buChar char="•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defRPr>
            </a:lvl9pPr>
          </a:lstStyle>
          <a:p>
            <a:r>
              <a:rPr lang="en-US" kern="0" dirty="0" smtClean="0"/>
              <a:t>US/JP/KR schemes are resource-limited and cannot lead the effort to update the HCD PP</a:t>
            </a:r>
          </a:p>
          <a:p>
            <a:r>
              <a:rPr lang="en-US" kern="0" dirty="0" smtClean="0"/>
              <a:t>The HCD TC will lead the effort and, where possible, submit fully-formed proposals for US and JP approval</a:t>
            </a:r>
          </a:p>
        </p:txBody>
      </p:sp>
    </p:spTree>
    <p:extLst>
      <p:ext uri="{BB962C8B-B14F-4D97-AF65-F5344CB8AC3E}">
        <p14:creationId xmlns:p14="http://schemas.microsoft.com/office/powerpoint/2010/main" val="1693233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E93FE2C7-D0B2-439C-BFEB-C05A98CF076D}" type="slidenum">
              <a:rPr lang="en-US" altLang="en-US" sz="11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eaLnBrk="1" hangingPunct="1">
                <a:spcBef>
                  <a:spcPct val="0"/>
                </a:spcBef>
                <a:buSzTx/>
                <a:buFontTx/>
                <a:buNone/>
              </a:pPr>
              <a:t>23</a:t>
            </a:fld>
            <a:endParaRPr lang="en-US" altLang="en-US" sz="11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099" name="Rectangle 1"/>
          <p:cNvSpPr>
            <a:spLocks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6100" y="127000"/>
            <a:ext cx="8509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101" name="Rectangle 3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102" name="Rectangle 4"/>
          <p:cNvSpPr>
            <a:spLocks/>
          </p:cNvSpPr>
          <p:nvPr/>
        </p:nvSpPr>
        <p:spPr bwMode="auto">
          <a:xfrm>
            <a:off x="127000" y="6661150"/>
            <a:ext cx="4445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40" bIns="0" anchor="ctr"/>
          <a:lstStyle>
            <a:lvl1pPr marL="39688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Copyright © </a:t>
            </a:r>
            <a:r>
              <a:rPr lang="en-US" altLang="en-US" sz="11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2017 </a:t>
            </a:r>
            <a:r>
              <a:rPr lang="en-US" altLang="en-US" sz="1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The Printer Working Group. All rights reserved.</a:t>
            </a:r>
          </a:p>
        </p:txBody>
      </p:sp>
      <p:sp>
        <p:nvSpPr>
          <p:cNvPr id="4103" name="Rectangle 5"/>
          <p:cNvSpPr>
            <a:spLocks noGrp="1" noChangeArrowheads="1"/>
          </p:cNvSpPr>
          <p:nvPr>
            <p:ph type="title"/>
          </p:nvPr>
        </p:nvSpPr>
        <p:spPr>
          <a:xfrm>
            <a:off x="127000" y="84137"/>
            <a:ext cx="7581900" cy="1016000"/>
          </a:xfrm>
        </p:spPr>
        <p:txBody>
          <a:bodyPr rIns="132080"/>
          <a:lstStyle/>
          <a:p>
            <a:pPr eaLnBrk="1" hangingPunct="1"/>
            <a:r>
              <a:rPr lang="en-US" sz="2400" dirty="0" smtClean="0"/>
              <a:t>Plans </a:t>
            </a:r>
            <a:r>
              <a:rPr lang="en-US" sz="2400" dirty="0"/>
              <a:t>and processes for updating/maintaining the HCD PP</a:t>
            </a:r>
            <a:br>
              <a:rPr lang="en-US" sz="2400" dirty="0"/>
            </a:br>
            <a:r>
              <a:rPr lang="en-US" sz="2400" dirty="0" err="1"/>
              <a:t>iTC</a:t>
            </a:r>
            <a:r>
              <a:rPr lang="en-US" sz="2400" dirty="0"/>
              <a:t> formation and </a:t>
            </a:r>
            <a:r>
              <a:rPr lang="en-US" sz="2400" dirty="0" err="1"/>
              <a:t>cPP</a:t>
            </a:r>
            <a:r>
              <a:rPr lang="en-US" sz="2400" dirty="0"/>
              <a:t> development</a:t>
            </a:r>
            <a:endParaRPr lang="en-US" altLang="en-US" sz="2400" dirty="0" smtClean="0"/>
          </a:p>
        </p:txBody>
      </p:sp>
      <p:sp>
        <p:nvSpPr>
          <p:cNvPr id="4104" name="Text Box 6"/>
          <p:cNvSpPr txBox="1">
            <a:spLocks noChangeArrowheads="1"/>
          </p:cNvSpPr>
          <p:nvPr/>
        </p:nvSpPr>
        <p:spPr bwMode="auto">
          <a:xfrm>
            <a:off x="8788400" y="6661150"/>
            <a:ext cx="1666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fld id="{C626E177-DE16-4371-B398-CC421BEC533B}" type="slidenum">
              <a:rPr lang="en-US" altLang="en-US" sz="11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t>23</a:t>
            </a:fld>
            <a:endParaRPr lang="en-US" altLang="en-US" sz="11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04801" y="1436801"/>
            <a:ext cx="8229600" cy="3599316"/>
          </a:xfrm>
        </p:spPr>
        <p:txBody>
          <a:bodyPr>
            <a:normAutofit/>
          </a:bodyPr>
          <a:lstStyle/>
          <a:p>
            <a:r>
              <a:rPr lang="en-US" dirty="0" smtClean="0"/>
              <a:t>We will update the HCD PP as a bi-lateral (US/JP) PP, not a </a:t>
            </a:r>
            <a:r>
              <a:rPr lang="en-US" dirty="0" err="1" smtClean="0"/>
              <a:t>cPP</a:t>
            </a:r>
            <a:endParaRPr lang="en-US" dirty="0" smtClean="0"/>
          </a:p>
          <a:p>
            <a:r>
              <a:rPr lang="en-US" dirty="0" smtClean="0"/>
              <a:t>There is sufficient interest from at least two schemes to start the </a:t>
            </a:r>
            <a:r>
              <a:rPr lang="en-US" dirty="0" err="1" smtClean="0"/>
              <a:t>iTC</a:t>
            </a:r>
            <a:r>
              <a:rPr lang="en-US" dirty="0" smtClean="0"/>
              <a:t> formation process, perhaps 6~12 months from now</a:t>
            </a:r>
          </a:p>
        </p:txBody>
      </p:sp>
    </p:spTree>
    <p:extLst>
      <p:ext uri="{BB962C8B-B14F-4D97-AF65-F5344CB8AC3E}">
        <p14:creationId xmlns:p14="http://schemas.microsoft.com/office/powerpoint/2010/main" val="18069227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 sz="22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105E428E-6775-4D9C-8446-1D29CAE62BC2}" type="slidenum">
              <a:rPr lang="en-US" altLang="en-US" sz="1100" smtClean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pPr eaLnBrk="1" hangingPunct="1">
                <a:spcBef>
                  <a:spcPct val="0"/>
                </a:spcBef>
                <a:buSzTx/>
                <a:buFontTx/>
                <a:buNone/>
              </a:pPr>
              <a:t>24</a:t>
            </a:fld>
            <a:endParaRPr lang="en-US" altLang="en-US" sz="1100" smtClean="0">
              <a:solidFill>
                <a:srgbClr val="FFFFFF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15363" name="Rectangle 1"/>
          <p:cNvSpPr>
            <a:spLocks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 sz="22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charset="0"/>
              <a:sym typeface="Arial" charset="0"/>
            </a:endParaRPr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6100" y="127000"/>
            <a:ext cx="8509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5365" name="Rectangle 3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 sz="22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charset="0"/>
              <a:sym typeface="Arial" charset="0"/>
            </a:endParaRPr>
          </a:p>
        </p:txBody>
      </p:sp>
      <p:sp>
        <p:nvSpPr>
          <p:cNvPr id="15366" name="Rectangle 4"/>
          <p:cNvSpPr>
            <a:spLocks/>
          </p:cNvSpPr>
          <p:nvPr/>
        </p:nvSpPr>
        <p:spPr bwMode="auto">
          <a:xfrm>
            <a:off x="127000" y="6661150"/>
            <a:ext cx="4445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40" bIns="0" anchor="ctr"/>
          <a:lstStyle>
            <a:lvl1pPr marL="39688"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 sz="22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100" dirty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Copyright © </a:t>
            </a:r>
            <a:r>
              <a:rPr lang="en-US" altLang="en-US" sz="1100" dirty="0" smtClean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2017 The </a:t>
            </a:r>
            <a:r>
              <a:rPr lang="en-US" altLang="en-US" sz="1100" dirty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Printer Working Group. All rights reserved.</a:t>
            </a:r>
          </a:p>
        </p:txBody>
      </p:sp>
      <p:sp>
        <p:nvSpPr>
          <p:cNvPr id="1536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46038"/>
            <a:ext cx="7391400" cy="1016000"/>
          </a:xfrm>
        </p:spPr>
        <p:txBody>
          <a:bodyPr rIns="132080"/>
          <a:lstStyle/>
          <a:p>
            <a:pPr eaLnBrk="1" hangingPunct="1"/>
            <a:r>
              <a:rPr lang="en-US" altLang="en-US" dirty="0" smtClean="0"/>
              <a:t>Wrap Up/ Next Steps</a:t>
            </a:r>
          </a:p>
        </p:txBody>
      </p:sp>
      <p:sp>
        <p:nvSpPr>
          <p:cNvPr id="15369" name="Text Box 7"/>
          <p:cNvSpPr txBox="1">
            <a:spLocks noChangeArrowheads="1"/>
          </p:cNvSpPr>
          <p:nvPr/>
        </p:nvSpPr>
        <p:spPr bwMode="auto">
          <a:xfrm>
            <a:off x="8788400" y="6661150"/>
            <a:ext cx="1666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 sz="22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fld id="{C3EB25E6-2D15-414B-BF40-17B8BD35F50B}" type="slidenum">
              <a:rPr lang="en-US" altLang="en-US" sz="110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t>24</a:t>
            </a:fld>
            <a:endParaRPr lang="en-US" altLang="en-US" sz="1100">
              <a:solidFill>
                <a:srgbClr val="FFFFFF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04801" y="1481251"/>
            <a:ext cx="8483599" cy="3599316"/>
          </a:xfrm>
        </p:spPr>
        <p:txBody>
          <a:bodyPr/>
          <a:lstStyle/>
          <a:p>
            <a:r>
              <a:rPr lang="en-US" dirty="0" smtClean="0"/>
              <a:t>Some volunteer assignments have been made to work these issues</a:t>
            </a:r>
          </a:p>
          <a:p>
            <a:r>
              <a:rPr lang="en-US" dirty="0" smtClean="0"/>
              <a:t>If you are interested in working on these or other issues, please contact Brian Smithson </a:t>
            </a:r>
            <a:r>
              <a:rPr lang="en-US" dirty="0" smtClean="0">
                <a:hlinkClick r:id="rId4"/>
              </a:rPr>
              <a:t>brian.smithson@ricoh-usa.com</a:t>
            </a:r>
            <a:r>
              <a:rPr lang="en-US" dirty="0" smtClean="0"/>
              <a:t> or Alan Sukert </a:t>
            </a:r>
            <a:r>
              <a:rPr lang="en-US" u="sng" dirty="0" smtClean="0">
                <a:solidFill>
                  <a:srgbClr val="66FFFF"/>
                </a:solidFill>
              </a:rPr>
              <a:t>Alan.Su</a:t>
            </a:r>
            <a:r>
              <a:rPr lang="en-US" dirty="0" smtClean="0">
                <a:solidFill>
                  <a:srgbClr val="00B0F0"/>
                </a:solidFill>
                <a:hlinkClick r:id="rId5"/>
              </a:rPr>
              <a:t>kert@</a:t>
            </a:r>
            <a:r>
              <a:rPr lang="en-US" dirty="0">
                <a:solidFill>
                  <a:srgbClr val="33CCFF"/>
                </a:solidFill>
                <a:hlinkClick r:id="rId5"/>
              </a:rPr>
              <a:t>x</a:t>
            </a:r>
            <a:r>
              <a:rPr lang="en-US" dirty="0" smtClean="0">
                <a:solidFill>
                  <a:srgbClr val="33CCFF"/>
                </a:solidFill>
                <a:hlinkClick r:id="rId5"/>
              </a:rPr>
              <a:t>erox</a:t>
            </a:r>
            <a:r>
              <a:rPr lang="en-US" dirty="0" smtClean="0">
                <a:solidFill>
                  <a:srgbClr val="00B0F0"/>
                </a:solidFill>
                <a:hlinkClick r:id="rId5"/>
              </a:rPr>
              <a:t>.com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 sz="22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105E428E-6775-4D9C-8446-1D29CAE62BC2}" type="slidenum">
              <a:rPr lang="en-US" altLang="en-US" sz="1100" smtClean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pPr eaLnBrk="1" hangingPunct="1">
                <a:spcBef>
                  <a:spcPct val="0"/>
                </a:spcBef>
                <a:buSzTx/>
                <a:buFontTx/>
                <a:buNone/>
              </a:pPr>
              <a:t>25</a:t>
            </a:fld>
            <a:endParaRPr lang="en-US" altLang="en-US" sz="1100" smtClean="0">
              <a:solidFill>
                <a:srgbClr val="FFFFFF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15363" name="Rectangle 1"/>
          <p:cNvSpPr>
            <a:spLocks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 sz="22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charset="0"/>
              <a:sym typeface="Arial" charset="0"/>
            </a:endParaRPr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6100" y="127000"/>
            <a:ext cx="8509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5365" name="Rectangle 3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 sz="22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charset="0"/>
              <a:sym typeface="Arial" charset="0"/>
            </a:endParaRPr>
          </a:p>
        </p:txBody>
      </p:sp>
      <p:sp>
        <p:nvSpPr>
          <p:cNvPr id="15366" name="Rectangle 4"/>
          <p:cNvSpPr>
            <a:spLocks/>
          </p:cNvSpPr>
          <p:nvPr/>
        </p:nvSpPr>
        <p:spPr bwMode="auto">
          <a:xfrm>
            <a:off x="127000" y="6661150"/>
            <a:ext cx="4445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40" bIns="0" anchor="ctr"/>
          <a:lstStyle>
            <a:lvl1pPr marL="39688"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 sz="22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100" dirty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Copyright © </a:t>
            </a:r>
            <a:r>
              <a:rPr lang="en-US" altLang="en-US" sz="1100" dirty="0" smtClean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2017 The </a:t>
            </a:r>
            <a:r>
              <a:rPr lang="en-US" altLang="en-US" sz="1100" dirty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Printer Working Group. All rights reserved.</a:t>
            </a:r>
          </a:p>
        </p:txBody>
      </p:sp>
      <p:sp>
        <p:nvSpPr>
          <p:cNvPr id="15367" name="Rectangle 5"/>
          <p:cNvSpPr>
            <a:spLocks noGrp="1" noChangeArrowheads="1"/>
          </p:cNvSpPr>
          <p:nvPr>
            <p:ph type="title"/>
          </p:nvPr>
        </p:nvSpPr>
        <p:spPr>
          <a:xfrm>
            <a:off x="425450" y="33337"/>
            <a:ext cx="7391400" cy="982663"/>
          </a:xfrm>
        </p:spPr>
        <p:txBody>
          <a:bodyPr rIns="132080"/>
          <a:lstStyle/>
          <a:p>
            <a:pPr eaLnBrk="1" hangingPunct="1"/>
            <a:r>
              <a:rPr lang="en-US" altLang="en-US" dirty="0" smtClean="0"/>
              <a:t>Wrap Up/ Next Steps</a:t>
            </a:r>
            <a:br>
              <a:rPr lang="en-US" altLang="en-US" dirty="0" smtClean="0"/>
            </a:br>
            <a:r>
              <a:rPr lang="en-US" dirty="0"/>
              <a:t>HCD PP Version 1.1 Potential Topics</a:t>
            </a:r>
            <a:endParaRPr lang="en-US" altLang="en-US" dirty="0" smtClean="0"/>
          </a:p>
        </p:txBody>
      </p:sp>
      <p:sp>
        <p:nvSpPr>
          <p:cNvPr id="15369" name="Text Box 7"/>
          <p:cNvSpPr txBox="1">
            <a:spLocks noChangeArrowheads="1"/>
          </p:cNvSpPr>
          <p:nvPr/>
        </p:nvSpPr>
        <p:spPr bwMode="auto">
          <a:xfrm>
            <a:off x="8788400" y="6661150"/>
            <a:ext cx="1666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 sz="22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fld id="{C3EB25E6-2D15-414B-BF40-17B8BD35F50B}" type="slidenum">
              <a:rPr lang="en-US" altLang="en-US" sz="110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t>25</a:t>
            </a:fld>
            <a:endParaRPr lang="en-US" altLang="en-US" sz="1100">
              <a:solidFill>
                <a:srgbClr val="FFFFFF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25451" y="1270000"/>
            <a:ext cx="8362950" cy="5232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Existing Technical Decisions against HCD PP Version 1.0</a:t>
            </a:r>
          </a:p>
          <a:p>
            <a:r>
              <a:rPr lang="en-US" dirty="0" smtClean="0"/>
              <a:t>Current Errata</a:t>
            </a:r>
          </a:p>
          <a:p>
            <a:r>
              <a:rPr lang="en-US" dirty="0" smtClean="0"/>
              <a:t>RSA Key Agreement – when NIST enforces NIST SP 800-131A</a:t>
            </a:r>
          </a:p>
          <a:p>
            <a:r>
              <a:rPr lang="en-US" dirty="0" smtClean="0"/>
              <a:t>Audit Log Server Requirements</a:t>
            </a:r>
          </a:p>
          <a:p>
            <a:r>
              <a:rPr lang="en-US" dirty="0" smtClean="0"/>
              <a:t>Updated requirements from </a:t>
            </a:r>
            <a:r>
              <a:rPr lang="en-US" dirty="0" err="1" smtClean="0"/>
              <a:t>NDcPP</a:t>
            </a:r>
            <a:r>
              <a:rPr lang="en-US" dirty="0" smtClean="0"/>
              <a:t> and </a:t>
            </a:r>
            <a:r>
              <a:rPr lang="en-US" dirty="0" err="1" smtClean="0"/>
              <a:t>FDEcPP</a:t>
            </a:r>
            <a:endParaRPr lang="en-US" dirty="0" smtClean="0"/>
          </a:p>
          <a:p>
            <a:r>
              <a:rPr lang="en-US" dirty="0" smtClean="0"/>
              <a:t>Updated requirements from Technical </a:t>
            </a:r>
            <a:r>
              <a:rPr lang="en-US" dirty="0" err="1" smtClean="0"/>
              <a:t>Decions</a:t>
            </a:r>
            <a:r>
              <a:rPr lang="en-US" dirty="0" smtClean="0"/>
              <a:t> other than for HCD PP</a:t>
            </a:r>
          </a:p>
          <a:p>
            <a:r>
              <a:rPr lang="en-US" dirty="0" smtClean="0"/>
              <a:t>Assurance </a:t>
            </a:r>
            <a:r>
              <a:rPr lang="en-US" dirty="0"/>
              <a:t>A</a:t>
            </a:r>
            <a:r>
              <a:rPr lang="en-US" dirty="0" smtClean="0"/>
              <a:t>ctivities (AAs) for Key Transport SFR (FCS_COP.1(i))</a:t>
            </a:r>
          </a:p>
          <a:p>
            <a:r>
              <a:rPr lang="en-US" dirty="0" smtClean="0"/>
              <a:t>Additional requirements that show up in Assurance Activities</a:t>
            </a:r>
          </a:p>
          <a:p>
            <a:r>
              <a:rPr lang="en-US" dirty="0" smtClean="0"/>
              <a:t>Inconsistencies between Key Management </a:t>
            </a:r>
            <a:r>
              <a:rPr lang="en-US" dirty="0" smtClean="0"/>
              <a:t>Description </a:t>
            </a:r>
            <a:r>
              <a:rPr lang="en-US" dirty="0" smtClean="0"/>
              <a:t>(KMD) description </a:t>
            </a:r>
            <a:r>
              <a:rPr lang="en-US" dirty="0" smtClean="0"/>
              <a:t>and </a:t>
            </a:r>
            <a:r>
              <a:rPr lang="en-US" smtClean="0"/>
              <a:t>KMD </a:t>
            </a:r>
            <a:r>
              <a:rPr lang="en-US" smtClean="0"/>
              <a:t>AAs</a:t>
            </a:r>
            <a:endParaRPr lang="en-US" dirty="0" smtClean="0"/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Party Entropy Sources</a:t>
            </a:r>
          </a:p>
          <a:p>
            <a:r>
              <a:rPr lang="en-US" dirty="0" smtClean="0"/>
              <a:t>Key Destruction SFR</a:t>
            </a:r>
          </a:p>
          <a:p>
            <a:r>
              <a:rPr lang="en-US" dirty="0" smtClean="0"/>
              <a:t>TPMs used in the TOE</a:t>
            </a:r>
          </a:p>
          <a:p>
            <a:r>
              <a:rPr lang="en-US" dirty="0" smtClean="0"/>
              <a:t>EAL Claim for HCD PP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4584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 sz="22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105E428E-6775-4D9C-8446-1D29CAE62BC2}" type="slidenum">
              <a:rPr lang="en-US" altLang="en-US" sz="1100" smtClean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pPr eaLnBrk="1" hangingPunct="1">
                <a:spcBef>
                  <a:spcPct val="0"/>
                </a:spcBef>
                <a:buSzTx/>
                <a:buFontTx/>
                <a:buNone/>
              </a:pPr>
              <a:t>26</a:t>
            </a:fld>
            <a:endParaRPr lang="en-US" altLang="en-US" sz="1100" smtClean="0">
              <a:solidFill>
                <a:srgbClr val="FFFFFF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15363" name="Rectangle 1"/>
          <p:cNvSpPr>
            <a:spLocks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 sz="22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charset="0"/>
              <a:sym typeface="Arial" charset="0"/>
            </a:endParaRPr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6100" y="127000"/>
            <a:ext cx="8509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5365" name="Rectangle 3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 sz="22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charset="0"/>
              <a:sym typeface="Arial" charset="0"/>
            </a:endParaRPr>
          </a:p>
        </p:txBody>
      </p:sp>
      <p:sp>
        <p:nvSpPr>
          <p:cNvPr id="15366" name="Rectangle 4"/>
          <p:cNvSpPr>
            <a:spLocks/>
          </p:cNvSpPr>
          <p:nvPr/>
        </p:nvSpPr>
        <p:spPr bwMode="auto">
          <a:xfrm>
            <a:off x="127000" y="6661150"/>
            <a:ext cx="4445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40" bIns="0" anchor="ctr"/>
          <a:lstStyle>
            <a:lvl1pPr marL="39688"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 sz="22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100" dirty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Copyright © </a:t>
            </a:r>
            <a:r>
              <a:rPr lang="en-US" altLang="en-US" sz="1100" dirty="0" smtClean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2017 The </a:t>
            </a:r>
            <a:r>
              <a:rPr lang="en-US" altLang="en-US" sz="1100" dirty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Printer Working Group. All rights reserved.</a:t>
            </a:r>
          </a:p>
        </p:txBody>
      </p:sp>
      <p:sp>
        <p:nvSpPr>
          <p:cNvPr id="15367" name="Rectangle 5"/>
          <p:cNvSpPr>
            <a:spLocks noGrp="1" noChangeArrowheads="1"/>
          </p:cNvSpPr>
          <p:nvPr>
            <p:ph type="title"/>
          </p:nvPr>
        </p:nvSpPr>
        <p:spPr>
          <a:xfrm>
            <a:off x="425450" y="33337"/>
            <a:ext cx="7391400" cy="982663"/>
          </a:xfrm>
        </p:spPr>
        <p:txBody>
          <a:bodyPr rIns="132080"/>
          <a:lstStyle/>
          <a:p>
            <a:pPr eaLnBrk="1" hangingPunct="1"/>
            <a:r>
              <a:rPr lang="en-US" altLang="en-US" dirty="0" smtClean="0"/>
              <a:t>Wrap Up/ Next Steps</a:t>
            </a:r>
            <a:br>
              <a:rPr lang="en-US" altLang="en-US" dirty="0" smtClean="0"/>
            </a:br>
            <a:r>
              <a:rPr lang="en-US" sz="2600" b="1" dirty="0"/>
              <a:t>HCD PP </a:t>
            </a:r>
            <a:r>
              <a:rPr lang="en-US" sz="2600" b="1"/>
              <a:t>Version </a:t>
            </a:r>
            <a:r>
              <a:rPr lang="en-US" sz="2600" b="1" smtClean="0"/>
              <a:t>2.0 </a:t>
            </a:r>
            <a:r>
              <a:rPr lang="en-US" sz="2600" b="1" dirty="0"/>
              <a:t>Potential Topics</a:t>
            </a:r>
            <a:endParaRPr lang="en-US" altLang="en-US" sz="2600" b="1" dirty="0" smtClean="0"/>
          </a:p>
        </p:txBody>
      </p:sp>
      <p:sp>
        <p:nvSpPr>
          <p:cNvPr id="15369" name="Text Box 7"/>
          <p:cNvSpPr txBox="1">
            <a:spLocks noChangeArrowheads="1"/>
          </p:cNvSpPr>
          <p:nvPr/>
        </p:nvSpPr>
        <p:spPr bwMode="auto">
          <a:xfrm>
            <a:off x="8788400" y="6661150"/>
            <a:ext cx="1666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 sz="22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fld id="{C3EB25E6-2D15-414B-BF40-17B8BD35F50B}" type="slidenum">
              <a:rPr lang="en-US" altLang="en-US" sz="110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t>26</a:t>
            </a:fld>
            <a:endParaRPr lang="en-US" altLang="en-US" sz="1100">
              <a:solidFill>
                <a:srgbClr val="FFFFFF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00037" y="1308100"/>
            <a:ext cx="8483600" cy="359931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Password Policies</a:t>
            </a:r>
          </a:p>
          <a:p>
            <a:r>
              <a:rPr lang="en-US" dirty="0" smtClean="0"/>
              <a:t>Password Policy Applicability (normal vs. admin users)</a:t>
            </a:r>
          </a:p>
          <a:p>
            <a:r>
              <a:rPr lang="en-US" dirty="0" smtClean="0"/>
              <a:t>Wi-Fi Support</a:t>
            </a:r>
          </a:p>
          <a:p>
            <a:r>
              <a:rPr lang="en-US" dirty="0" smtClean="0"/>
              <a:t>SNMPv3 Support</a:t>
            </a:r>
          </a:p>
          <a:p>
            <a:r>
              <a:rPr lang="en-US" dirty="0" smtClean="0"/>
              <a:t>Kerberos Support</a:t>
            </a:r>
          </a:p>
          <a:p>
            <a:r>
              <a:rPr lang="en-US" dirty="0" smtClean="0"/>
              <a:t>S/MIME Support</a:t>
            </a:r>
          </a:p>
          <a:p>
            <a:r>
              <a:rPr lang="en-US" dirty="0" smtClean="0"/>
              <a:t>SMBv3 Support</a:t>
            </a:r>
          </a:p>
          <a:p>
            <a:r>
              <a:rPr lang="en-US" dirty="0" smtClean="0"/>
              <a:t>Internationally-friendly crypto requirements that don’t rely on FIPS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3289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 sz="22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AA6E50A6-D7F7-4F80-9DA2-0B9DB8C729C4}" type="slidenum">
              <a:rPr lang="en-US" altLang="en-US" sz="1100" smtClean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pPr eaLnBrk="1" hangingPunct="1">
                <a:spcBef>
                  <a:spcPct val="0"/>
                </a:spcBef>
                <a:buSzTx/>
                <a:buFontTx/>
                <a:buNone/>
              </a:pPr>
              <a:t>3</a:t>
            </a:fld>
            <a:endParaRPr lang="en-US" altLang="en-US" sz="1100" smtClean="0">
              <a:solidFill>
                <a:srgbClr val="FFFFFF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8195" name="Rectangle 1"/>
          <p:cNvSpPr>
            <a:spLocks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 sz="22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charset="0"/>
              <a:sym typeface="Arial" charset="0"/>
            </a:endParaRPr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6100" y="127000"/>
            <a:ext cx="8509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8197" name="Rectangle 3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 sz="22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charset="0"/>
              <a:sym typeface="Arial" charset="0"/>
            </a:endParaRPr>
          </a:p>
        </p:txBody>
      </p:sp>
      <p:sp>
        <p:nvSpPr>
          <p:cNvPr id="8198" name="Rectangle 4"/>
          <p:cNvSpPr>
            <a:spLocks/>
          </p:cNvSpPr>
          <p:nvPr/>
        </p:nvSpPr>
        <p:spPr bwMode="auto">
          <a:xfrm>
            <a:off x="127000" y="6661150"/>
            <a:ext cx="4445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40" bIns="0" anchor="ctr"/>
          <a:lstStyle>
            <a:lvl1pPr marL="39688"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 sz="22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100" dirty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Copyright © </a:t>
            </a:r>
            <a:r>
              <a:rPr lang="en-US" altLang="en-US" sz="1100" dirty="0" smtClean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2017 </a:t>
            </a:r>
            <a:r>
              <a:rPr lang="en-US" altLang="en-US" sz="1100" dirty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The Printer Working Group. All rights reserved.</a:t>
            </a:r>
          </a:p>
        </p:txBody>
      </p:sp>
      <p:sp>
        <p:nvSpPr>
          <p:cNvPr id="8199" name="Rectangle 5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altLang="en-US" smtClean="0"/>
              <a:t>Intellectual Property Policy</a:t>
            </a:r>
          </a:p>
        </p:txBody>
      </p:sp>
      <p:sp>
        <p:nvSpPr>
          <p:cNvPr id="8200" name="Text Box 6"/>
          <p:cNvSpPr txBox="1">
            <a:spLocks noChangeArrowheads="1"/>
          </p:cNvSpPr>
          <p:nvPr/>
        </p:nvSpPr>
        <p:spPr bwMode="auto">
          <a:xfrm>
            <a:off x="8788400" y="6661150"/>
            <a:ext cx="1666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 sz="22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fld id="{4DDF3342-0056-49CC-9936-A68C515174AF}" type="slidenum">
              <a:rPr lang="en-US" altLang="en-US" sz="110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t>3</a:t>
            </a:fld>
            <a:endParaRPr lang="en-US" altLang="en-US" sz="1100">
              <a:solidFill>
                <a:srgbClr val="FFFFFF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820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229600" cy="4572000"/>
          </a:xfrm>
        </p:spPr>
        <p:txBody>
          <a:bodyPr rIns="132080"/>
          <a:lstStyle/>
          <a:p>
            <a:pPr marL="58738" lvl="1" indent="0" eaLnBrk="1" hangingPunct="1">
              <a:buFont typeface="Verdana" pitchFamily="34" charset="0"/>
              <a:buNone/>
            </a:pP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sz="2400" i="1" dirty="0" smtClean="0"/>
              <a:t>“This meeting is conducted under the rules of the PWG IP policy”.  </a:t>
            </a:r>
          </a:p>
          <a:p>
            <a:pPr marL="782638" lvl="2" indent="-342900" eaLnBrk="1" hangingPunct="1"/>
            <a:r>
              <a:rPr lang="en-US" altLang="en-US" sz="2200" dirty="0" smtClean="0"/>
              <a:t>Refer to the IP statements in the plenary slides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EF150F81-DABB-4F3D-A7E3-30867EB31C1F}" type="slidenum">
              <a:rPr lang="en-US" altLang="en-US" sz="11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eaLnBrk="1" hangingPunct="1">
                <a:spcBef>
                  <a:spcPct val="0"/>
                </a:spcBef>
                <a:buSzTx/>
                <a:buFontTx/>
                <a:buNone/>
              </a:pPr>
              <a:t>4</a:t>
            </a:fld>
            <a:endParaRPr lang="en-US" altLang="en-US" sz="11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171" name="Rectangle 1"/>
          <p:cNvSpPr>
            <a:spLocks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6100" y="127000"/>
            <a:ext cx="8509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7173" name="Rectangle 3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174" name="Rectangle 4"/>
          <p:cNvSpPr>
            <a:spLocks/>
          </p:cNvSpPr>
          <p:nvPr/>
        </p:nvSpPr>
        <p:spPr bwMode="auto">
          <a:xfrm>
            <a:off x="127000" y="6661150"/>
            <a:ext cx="4445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40" bIns="0" anchor="ctr"/>
          <a:lstStyle>
            <a:lvl1pPr marL="39688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Copyright © </a:t>
            </a:r>
            <a:r>
              <a:rPr lang="en-US" altLang="en-US" sz="11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2017 </a:t>
            </a:r>
            <a:r>
              <a:rPr lang="en-US" altLang="en-US" sz="1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The Printer Working Group. All rights reserved.</a:t>
            </a:r>
          </a:p>
        </p:txBody>
      </p:sp>
      <p:sp>
        <p:nvSpPr>
          <p:cNvPr id="7175" name="Rectangle 5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altLang="en-US" smtClean="0"/>
              <a:t>Officers</a:t>
            </a:r>
          </a:p>
        </p:txBody>
      </p:sp>
      <p:sp>
        <p:nvSpPr>
          <p:cNvPr id="7176" name="Text Box 6"/>
          <p:cNvSpPr txBox="1">
            <a:spLocks noChangeArrowheads="1"/>
          </p:cNvSpPr>
          <p:nvPr/>
        </p:nvSpPr>
        <p:spPr bwMode="auto">
          <a:xfrm>
            <a:off x="8788400" y="6661150"/>
            <a:ext cx="1666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fld id="{E3198820-D290-400A-9638-71D2B73354E3}" type="slidenum">
              <a:rPr lang="en-US" altLang="en-US" sz="11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t>4</a:t>
            </a:fld>
            <a:endParaRPr lang="en-US" altLang="en-US" sz="11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20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 rIns="132080"/>
          <a:lstStyle/>
          <a:p>
            <a:pPr eaLnBrk="1" hangingPunct="1">
              <a:buFont typeface="Verdana" charset="0"/>
              <a:buChar char="•"/>
              <a:defRPr/>
            </a:pPr>
            <a:r>
              <a:rPr lang="en-US" altLang="en-US" dirty="0" smtClean="0">
                <a:sym typeface="Verdana" charset="0"/>
              </a:rPr>
              <a:t>Chair:</a:t>
            </a:r>
          </a:p>
          <a:p>
            <a:pPr marL="782638" lvl="1" eaLnBrk="1" hangingPunct="1">
              <a:buFont typeface="Verdana" charset="0"/>
              <a:buChar char="•"/>
              <a:defRPr/>
            </a:pPr>
            <a:r>
              <a:rPr lang="en-US" altLang="en-US" dirty="0" smtClean="0">
                <a:sym typeface="Verdana" charset="0"/>
              </a:rPr>
              <a:t>Alan </a:t>
            </a:r>
            <a:r>
              <a:rPr lang="en-US" altLang="en-US" dirty="0">
                <a:sym typeface="Verdana" charset="0"/>
              </a:rPr>
              <a:t>Sukert (Xerox)</a:t>
            </a:r>
            <a:endParaRPr lang="en-US" altLang="en-US" dirty="0" smtClean="0">
              <a:sym typeface="Verdana" charset="0"/>
            </a:endParaRPr>
          </a:p>
          <a:p>
            <a:pPr eaLnBrk="1" hangingPunct="1">
              <a:buFont typeface="Verdana" charset="0"/>
              <a:buChar char="•"/>
              <a:defRPr/>
            </a:pPr>
            <a:r>
              <a:rPr lang="en-US" altLang="en-US" dirty="0" smtClean="0">
                <a:sym typeface="Verdana" charset="0"/>
              </a:rPr>
              <a:t>Vice-Chair:</a:t>
            </a:r>
          </a:p>
          <a:p>
            <a:pPr marL="782638" lvl="1" eaLnBrk="1" hangingPunct="1">
              <a:buFont typeface="Verdana" charset="0"/>
              <a:buChar char="•"/>
              <a:defRPr/>
            </a:pPr>
            <a:r>
              <a:rPr lang="en-US" altLang="en-US" dirty="0" smtClean="0">
                <a:sym typeface="Verdana" charset="0"/>
              </a:rPr>
              <a:t>Currently Vacant</a:t>
            </a:r>
          </a:p>
          <a:p>
            <a:pPr eaLnBrk="1" hangingPunct="1">
              <a:buFont typeface="Verdana" charset="0"/>
              <a:buChar char="•"/>
              <a:defRPr/>
            </a:pPr>
            <a:r>
              <a:rPr lang="en-US" altLang="en-US" dirty="0" smtClean="0">
                <a:sym typeface="Verdana" charset="0"/>
              </a:rPr>
              <a:t>Secretary:</a:t>
            </a:r>
          </a:p>
          <a:p>
            <a:pPr marL="782638" lvl="1" eaLnBrk="1" hangingPunct="1">
              <a:buFont typeface="Verdana" charset="0"/>
              <a:buChar char="•"/>
              <a:defRPr/>
            </a:pPr>
            <a:r>
              <a:rPr lang="en-US" altLang="en-US" dirty="0" smtClean="0">
                <a:sym typeface="Verdana" charset="0"/>
              </a:rPr>
              <a:t>Alan Sukert (Xerox)</a:t>
            </a:r>
          </a:p>
          <a:p>
            <a:pPr eaLnBrk="1" hangingPunct="1">
              <a:buFont typeface="Verdana" charset="0"/>
              <a:buChar char="•"/>
              <a:defRPr/>
            </a:pPr>
            <a:r>
              <a:rPr lang="en-US" altLang="en-US" dirty="0" smtClean="0">
                <a:sym typeface="Verdana" charset="0"/>
              </a:rPr>
              <a:t>Document Editors:</a:t>
            </a:r>
          </a:p>
          <a:p>
            <a:pPr marL="782638" lvl="1" eaLnBrk="1" hangingPunct="1">
              <a:buFont typeface="Verdana" charset="0"/>
              <a:buChar char="•"/>
              <a:defRPr/>
            </a:pPr>
            <a:r>
              <a:rPr lang="en-US" altLang="en-US" dirty="0" smtClean="0">
                <a:sym typeface="Verdana" charset="0"/>
              </a:rPr>
              <a:t>Ira McDonald (High North): HCD-TNC</a:t>
            </a:r>
          </a:p>
        </p:txBody>
      </p:sp>
    </p:spTree>
    <p:extLst>
      <p:ext uri="{BB962C8B-B14F-4D97-AF65-F5344CB8AC3E}">
        <p14:creationId xmlns:p14="http://schemas.microsoft.com/office/powerpoint/2010/main" val="42767679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E93FE2C7-D0B2-439C-BFEB-C05A98CF076D}" type="slidenum">
              <a:rPr lang="en-US" altLang="en-US" sz="11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eaLnBrk="1" hangingPunct="1">
                <a:spcBef>
                  <a:spcPct val="0"/>
                </a:spcBef>
                <a:buSzTx/>
                <a:buFontTx/>
                <a:buNone/>
              </a:pPr>
              <a:t>5</a:t>
            </a:fld>
            <a:endParaRPr lang="en-US" altLang="en-US" sz="11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099" name="Rectangle 1"/>
          <p:cNvSpPr>
            <a:spLocks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6100" y="127000"/>
            <a:ext cx="8509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101" name="Rectangle 3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102" name="Rectangle 4"/>
          <p:cNvSpPr>
            <a:spLocks/>
          </p:cNvSpPr>
          <p:nvPr/>
        </p:nvSpPr>
        <p:spPr bwMode="auto">
          <a:xfrm>
            <a:off x="127000" y="6661150"/>
            <a:ext cx="4445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40" bIns="0" anchor="ctr"/>
          <a:lstStyle>
            <a:lvl1pPr marL="39688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Copyright © </a:t>
            </a:r>
            <a:r>
              <a:rPr lang="en-US" altLang="en-US" sz="11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2017 </a:t>
            </a:r>
            <a:r>
              <a:rPr lang="en-US" altLang="en-US" sz="1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The Printer Working Group. All rights reserved.</a:t>
            </a:r>
          </a:p>
        </p:txBody>
      </p:sp>
      <p:sp>
        <p:nvSpPr>
          <p:cNvPr id="4103" name="Rectangle 5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altLang="en-US" dirty="0" smtClean="0"/>
              <a:t>New HCD Protection Profile</a:t>
            </a:r>
          </a:p>
        </p:txBody>
      </p:sp>
      <p:sp>
        <p:nvSpPr>
          <p:cNvPr id="4104" name="Text Box 6"/>
          <p:cNvSpPr txBox="1">
            <a:spLocks noChangeArrowheads="1"/>
          </p:cNvSpPr>
          <p:nvPr/>
        </p:nvSpPr>
        <p:spPr bwMode="auto">
          <a:xfrm>
            <a:off x="8788400" y="6661150"/>
            <a:ext cx="1666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fld id="{C626E177-DE16-4371-B398-CC421BEC533B}" type="slidenum">
              <a:rPr lang="en-US" altLang="en-US" sz="11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t>5</a:t>
            </a:fld>
            <a:endParaRPr lang="en-US" altLang="en-US" sz="11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10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31200" cy="5257800"/>
          </a:xfrm>
        </p:spPr>
        <p:txBody>
          <a:bodyPr rIns="132080"/>
          <a:lstStyle/>
          <a:p>
            <a:pPr eaLnBrk="1" hangingPunct="1"/>
            <a:r>
              <a:rPr lang="en-US" altLang="en-US" dirty="0" smtClean="0"/>
              <a:t>The new Protection Profile for Hardcopy Devices (PP_HCD_V1.0) was published on September 11.</a:t>
            </a:r>
          </a:p>
          <a:p>
            <a:pPr eaLnBrk="1" hangingPunct="1"/>
            <a:r>
              <a:rPr lang="en-US" altLang="en-US" dirty="0" smtClean="0"/>
              <a:t>You can find it on NIAP’s web site …</a:t>
            </a:r>
            <a:br>
              <a:rPr lang="en-US" altLang="en-US" dirty="0" smtClean="0"/>
            </a:br>
            <a:r>
              <a:rPr lang="en-US" altLang="en-US" dirty="0" smtClean="0">
                <a:hlinkClick r:id="rId4"/>
              </a:rPr>
              <a:t>https://www.niap-ccevs.org/pp/PP_HCD_V1.0/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… and on IPA’s (including links to both the original and the Japanese translation) </a:t>
            </a:r>
            <a:r>
              <a:rPr lang="en-US" altLang="en-US" dirty="0" smtClean="0">
                <a:hlinkClick r:id="rId5"/>
              </a:rPr>
              <a:t>https://www.ipa.go.jp/security/publications/pp-jp/hcd.html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It is a US/Japan PP, not a “</a:t>
            </a:r>
            <a:r>
              <a:rPr lang="en-US" altLang="en-US" dirty="0" err="1" smtClean="0"/>
              <a:t>cPP</a:t>
            </a:r>
            <a:r>
              <a:rPr lang="en-US" altLang="en-US" dirty="0" smtClean="0"/>
              <a:t>” with broader international support.</a:t>
            </a:r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2169962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E93FE2C7-D0B2-439C-BFEB-C05A98CF076D}" type="slidenum">
              <a:rPr lang="en-US" altLang="en-US" sz="11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eaLnBrk="1" hangingPunct="1">
                <a:spcBef>
                  <a:spcPct val="0"/>
                </a:spcBef>
                <a:buSzTx/>
                <a:buFontTx/>
                <a:buNone/>
              </a:pPr>
              <a:t>6</a:t>
            </a:fld>
            <a:endParaRPr lang="en-US" altLang="en-US" sz="11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099" name="Rectangle 1"/>
          <p:cNvSpPr>
            <a:spLocks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6100" y="127000"/>
            <a:ext cx="8509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101" name="Rectangle 3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102" name="Rectangle 4"/>
          <p:cNvSpPr>
            <a:spLocks/>
          </p:cNvSpPr>
          <p:nvPr/>
        </p:nvSpPr>
        <p:spPr bwMode="auto">
          <a:xfrm>
            <a:off x="127000" y="6661150"/>
            <a:ext cx="4445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40" bIns="0" anchor="ctr"/>
          <a:lstStyle>
            <a:lvl1pPr marL="39688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Copyright © </a:t>
            </a:r>
            <a:r>
              <a:rPr lang="en-US" altLang="en-US" sz="11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2017 </a:t>
            </a:r>
            <a:r>
              <a:rPr lang="en-US" altLang="en-US" sz="1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The Printer Working Group. All rights reserved.</a:t>
            </a:r>
          </a:p>
        </p:txBody>
      </p:sp>
      <p:sp>
        <p:nvSpPr>
          <p:cNvPr id="4103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46038"/>
            <a:ext cx="7581900" cy="1016000"/>
          </a:xfrm>
        </p:spPr>
        <p:txBody>
          <a:bodyPr rIns="132080"/>
          <a:lstStyle/>
          <a:p>
            <a:pPr eaLnBrk="1" hangingPunct="1"/>
            <a:r>
              <a:rPr lang="en-US" altLang="en-US" dirty="0" smtClean="0"/>
              <a:t>Summary of Oct 25, 2017 MFP Technical Committee Meetings</a:t>
            </a:r>
          </a:p>
        </p:txBody>
      </p:sp>
      <p:sp>
        <p:nvSpPr>
          <p:cNvPr id="4104" name="Text Box 6"/>
          <p:cNvSpPr txBox="1">
            <a:spLocks noChangeArrowheads="1"/>
          </p:cNvSpPr>
          <p:nvPr/>
        </p:nvSpPr>
        <p:spPr bwMode="auto">
          <a:xfrm>
            <a:off x="8788400" y="6661150"/>
            <a:ext cx="1666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fld id="{C626E177-DE16-4371-B398-CC421BEC533B}" type="slidenum">
              <a:rPr lang="en-US" altLang="en-US" sz="11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t>6</a:t>
            </a:fld>
            <a:endParaRPr lang="en-US" altLang="en-US" sz="11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97669" y="1481251"/>
            <a:ext cx="8474075" cy="3599316"/>
          </a:xfrm>
        </p:spPr>
        <p:txBody>
          <a:bodyPr>
            <a:normAutofit lnSpcReduction="10000"/>
          </a:bodyPr>
          <a:lstStyle/>
          <a:p>
            <a:pPr marL="39688" indent="0">
              <a:buNone/>
            </a:pPr>
            <a:r>
              <a:rPr lang="en-US" dirty="0" smtClean="0"/>
              <a:t>MFP TECHNICAL COMMITTEE MEETING AGENDA</a:t>
            </a:r>
          </a:p>
          <a:p>
            <a:endParaRPr lang="en-US" dirty="0"/>
          </a:p>
          <a:p>
            <a:r>
              <a:rPr lang="en-US" dirty="0" smtClean="0"/>
              <a:t>Welcome, introductions, logistics, agenda review…</a:t>
            </a:r>
          </a:p>
          <a:p>
            <a:r>
              <a:rPr lang="en-US" dirty="0" smtClean="0"/>
              <a:t>TC </a:t>
            </a:r>
            <a:r>
              <a:rPr lang="en-US" dirty="0" err="1" smtClean="0"/>
              <a:t>administrivia</a:t>
            </a:r>
            <a:endParaRPr lang="en-US" dirty="0" smtClean="0"/>
          </a:p>
          <a:p>
            <a:r>
              <a:rPr lang="en-US" dirty="0" smtClean="0"/>
              <a:t>Requirements issues</a:t>
            </a:r>
          </a:p>
          <a:p>
            <a:r>
              <a:rPr lang="en-US" dirty="0" smtClean="0"/>
              <a:t>Implementation issues</a:t>
            </a:r>
          </a:p>
          <a:p>
            <a:r>
              <a:rPr lang="en-US" dirty="0" smtClean="0"/>
              <a:t>Plans and processes for updating and maintaining the HCD PP</a:t>
            </a:r>
          </a:p>
          <a:p>
            <a:r>
              <a:rPr lang="en-US" dirty="0" smtClean="0"/>
              <a:t>Summary and next steps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1176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E93FE2C7-D0B2-439C-BFEB-C05A98CF076D}" type="slidenum">
              <a:rPr lang="en-US" altLang="en-US" sz="11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eaLnBrk="1" hangingPunct="1">
                <a:spcBef>
                  <a:spcPct val="0"/>
                </a:spcBef>
                <a:buSzTx/>
                <a:buFontTx/>
                <a:buNone/>
              </a:pPr>
              <a:t>7</a:t>
            </a:fld>
            <a:endParaRPr lang="en-US" altLang="en-US" sz="11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099" name="Rectangle 1"/>
          <p:cNvSpPr>
            <a:spLocks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6100" y="127000"/>
            <a:ext cx="8509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101" name="Rectangle 3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102" name="Rectangle 4"/>
          <p:cNvSpPr>
            <a:spLocks/>
          </p:cNvSpPr>
          <p:nvPr/>
        </p:nvSpPr>
        <p:spPr bwMode="auto">
          <a:xfrm>
            <a:off x="127000" y="6661150"/>
            <a:ext cx="4445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40" bIns="0" anchor="ctr"/>
          <a:lstStyle>
            <a:lvl1pPr marL="39688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Copyright © </a:t>
            </a:r>
            <a:r>
              <a:rPr lang="en-US" altLang="en-US" sz="11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2017 </a:t>
            </a:r>
            <a:r>
              <a:rPr lang="en-US" altLang="en-US" sz="1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The Printer Working Group. All rights reserved.</a:t>
            </a:r>
          </a:p>
        </p:txBody>
      </p:sp>
      <p:sp>
        <p:nvSpPr>
          <p:cNvPr id="4103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46038"/>
            <a:ext cx="7581900" cy="1016000"/>
          </a:xfrm>
        </p:spPr>
        <p:txBody>
          <a:bodyPr rIns="132080"/>
          <a:lstStyle/>
          <a:p>
            <a:pPr eaLnBrk="1" hangingPunct="1"/>
            <a:r>
              <a:rPr lang="en-US" sz="2400" dirty="0"/>
              <a:t>Requirements issues:</a:t>
            </a:r>
            <a:br>
              <a:rPr lang="en-US" sz="2400" dirty="0"/>
            </a:br>
            <a:r>
              <a:rPr lang="en-US" dirty="0"/>
              <a:t>RSA key establishment in TLS</a:t>
            </a:r>
            <a:endParaRPr lang="en-US" altLang="en-US" dirty="0" smtClean="0"/>
          </a:p>
        </p:txBody>
      </p:sp>
      <p:sp>
        <p:nvSpPr>
          <p:cNvPr id="4104" name="Text Box 6"/>
          <p:cNvSpPr txBox="1">
            <a:spLocks noChangeArrowheads="1"/>
          </p:cNvSpPr>
          <p:nvPr/>
        </p:nvSpPr>
        <p:spPr bwMode="auto">
          <a:xfrm>
            <a:off x="8788400" y="6661150"/>
            <a:ext cx="1666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fld id="{C626E177-DE16-4371-B398-CC421BEC533B}" type="slidenum">
              <a:rPr lang="en-US" altLang="en-US" sz="11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t>7</a:t>
            </a:fld>
            <a:endParaRPr lang="en-US" altLang="en-US" sz="11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304799" y="1436801"/>
            <a:ext cx="8726488" cy="3599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  <a:normAutofit/>
          </a:bodyPr>
          <a:lstStyle>
            <a:lvl1pPr marL="382588" indent="-342900" algn="l" rtl="0" eaLnBrk="0" fontAlgn="base" hangingPunct="0">
              <a:spcBef>
                <a:spcPts val="6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defRPr>
            </a:lvl1pPr>
            <a:lvl2pPr marL="731838" indent="-285750" algn="l" rtl="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defRPr>
            </a:lvl2pPr>
            <a:lvl3pPr marL="1131888" indent="-228600" algn="l" rtl="0" eaLnBrk="0" fontAlgn="base" hangingPunct="0">
              <a:spcBef>
                <a:spcPts val="6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defRPr>
            </a:lvl3pPr>
            <a:lvl4pPr marL="1589088" indent="-228600" algn="l" rtl="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defRPr>
            </a:lvl4pPr>
            <a:lvl5pPr marL="2046288" indent="-228600" algn="l" rtl="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itchFamily="34" charset="0"/>
              <a:buChar char="•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defRPr>
            </a:lvl5pPr>
            <a:lvl6pPr marL="2503488" indent="-228600" algn="l" rtl="0" fontAlgn="base">
              <a:spcBef>
                <a:spcPts val="400"/>
              </a:spcBef>
              <a:spcAft>
                <a:spcPct val="0"/>
              </a:spcAft>
              <a:buSzPct val="100000"/>
              <a:buFont typeface="Verdana" charset="0"/>
              <a:buChar char="•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defRPr>
            </a:lvl6pPr>
            <a:lvl7pPr marL="2960688" indent="-228600" algn="l" rtl="0" fontAlgn="base">
              <a:spcBef>
                <a:spcPts val="400"/>
              </a:spcBef>
              <a:spcAft>
                <a:spcPct val="0"/>
              </a:spcAft>
              <a:buSzPct val="100000"/>
              <a:buFont typeface="Verdana" charset="0"/>
              <a:buChar char="•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defRPr>
            </a:lvl7pPr>
            <a:lvl8pPr marL="3417888" indent="-228600" algn="l" rtl="0" fontAlgn="base">
              <a:spcBef>
                <a:spcPts val="400"/>
              </a:spcBef>
              <a:spcAft>
                <a:spcPct val="0"/>
              </a:spcAft>
              <a:buSzPct val="100000"/>
              <a:buFont typeface="Verdana" charset="0"/>
              <a:buChar char="•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defRPr>
            </a:lvl8pPr>
            <a:lvl9pPr marL="3875088" indent="-228600" algn="l" rtl="0" fontAlgn="base">
              <a:spcBef>
                <a:spcPts val="400"/>
              </a:spcBef>
              <a:spcAft>
                <a:spcPct val="0"/>
              </a:spcAft>
              <a:buSzPct val="100000"/>
              <a:buFont typeface="Verdana" charset="0"/>
              <a:buChar char="•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defRPr>
            </a:lvl9pPr>
          </a:lstStyle>
          <a:p>
            <a:r>
              <a:rPr lang="en-US" kern="0" smtClean="0"/>
              <a:t>Labgram #106 was issued, put “on hold” after lab meeting</a:t>
            </a:r>
          </a:p>
          <a:p>
            <a:r>
              <a:rPr lang="en-US" kern="0" smtClean="0"/>
              <a:t>NIST is revising 800-56A/B/C, perhaps by mid 2018</a:t>
            </a:r>
          </a:p>
          <a:p>
            <a:r>
              <a:rPr lang="en-US" kern="0" smtClean="0"/>
              <a:t>NIAP may or may not align with NIST; not decided yet</a:t>
            </a:r>
          </a:p>
          <a:p>
            <a:r>
              <a:rPr lang="en-US" kern="0" smtClean="0"/>
              <a:t>Recommend that TOEs be able to disable RSA key exchange ciphersuites in evaluated configuration</a:t>
            </a:r>
            <a:endParaRPr 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35858166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E93FE2C7-D0B2-439C-BFEB-C05A98CF076D}" type="slidenum">
              <a:rPr lang="en-US" altLang="en-US" sz="11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eaLnBrk="1" hangingPunct="1">
                <a:spcBef>
                  <a:spcPct val="0"/>
                </a:spcBef>
                <a:buSzTx/>
                <a:buFontTx/>
                <a:buNone/>
              </a:pPr>
              <a:t>8</a:t>
            </a:fld>
            <a:endParaRPr lang="en-US" altLang="en-US" sz="11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099" name="Rectangle 1"/>
          <p:cNvSpPr>
            <a:spLocks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6100" y="127000"/>
            <a:ext cx="8509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101" name="Rectangle 3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102" name="Rectangle 4"/>
          <p:cNvSpPr>
            <a:spLocks/>
          </p:cNvSpPr>
          <p:nvPr/>
        </p:nvSpPr>
        <p:spPr bwMode="auto">
          <a:xfrm>
            <a:off x="127000" y="6661150"/>
            <a:ext cx="4445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40" bIns="0" anchor="ctr"/>
          <a:lstStyle>
            <a:lvl1pPr marL="39688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Copyright © </a:t>
            </a:r>
            <a:r>
              <a:rPr lang="en-US" altLang="en-US" sz="11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2017 </a:t>
            </a:r>
            <a:r>
              <a:rPr lang="en-US" altLang="en-US" sz="1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The Printer Working Group. All rights reserved.</a:t>
            </a:r>
          </a:p>
        </p:txBody>
      </p:sp>
      <p:sp>
        <p:nvSpPr>
          <p:cNvPr id="4103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46038"/>
            <a:ext cx="7581900" cy="1016000"/>
          </a:xfrm>
        </p:spPr>
        <p:txBody>
          <a:bodyPr rIns="132080"/>
          <a:lstStyle/>
          <a:p>
            <a:pPr eaLnBrk="1" hangingPunct="1"/>
            <a:r>
              <a:rPr lang="en-US" sz="3200" dirty="0"/>
              <a:t>Requirements issues:</a:t>
            </a:r>
            <a:br>
              <a:rPr lang="en-US" sz="3200" dirty="0"/>
            </a:br>
            <a:r>
              <a:rPr lang="en-US" dirty="0"/>
              <a:t>Password policies</a:t>
            </a:r>
            <a:endParaRPr lang="en-US" altLang="en-US" dirty="0" smtClean="0"/>
          </a:p>
        </p:txBody>
      </p:sp>
      <p:sp>
        <p:nvSpPr>
          <p:cNvPr id="4104" name="Text Box 6"/>
          <p:cNvSpPr txBox="1">
            <a:spLocks noChangeArrowheads="1"/>
          </p:cNvSpPr>
          <p:nvPr/>
        </p:nvSpPr>
        <p:spPr bwMode="auto">
          <a:xfrm>
            <a:off x="8788400" y="6661150"/>
            <a:ext cx="1666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fld id="{C626E177-DE16-4371-B398-CC421BEC533B}" type="slidenum">
              <a:rPr lang="en-US" altLang="en-US" sz="11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t>8</a:t>
            </a:fld>
            <a:endParaRPr lang="en-US" altLang="en-US" sz="11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112712" y="1366100"/>
            <a:ext cx="8642350" cy="518233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FIA_PMG_EXT specifies password length/composition requirements</a:t>
            </a:r>
          </a:p>
          <a:p>
            <a:pPr lvl="1"/>
            <a:r>
              <a:rPr lang="en-US" dirty="0" smtClean="0"/>
              <a:t>Requires capability to compose using upper case, lower case, numeric, and specials</a:t>
            </a:r>
          </a:p>
          <a:p>
            <a:pPr lvl="1"/>
            <a:r>
              <a:rPr lang="en-US" dirty="0" smtClean="0"/>
              <a:t>It may be updated to require passwords to include all four types</a:t>
            </a:r>
          </a:p>
          <a:p>
            <a:r>
              <a:rPr lang="en-US" dirty="0" smtClean="0"/>
              <a:t>SP 800-171, SP 800-53, and CNSSI 1253, have more stringent requirements</a:t>
            </a:r>
          </a:p>
          <a:p>
            <a:pPr lvl="1"/>
            <a:r>
              <a:rPr lang="en-US" dirty="0" smtClean="0"/>
              <a:t>Including password lifetime, re-use</a:t>
            </a:r>
          </a:p>
          <a:p>
            <a:pPr lvl="1"/>
            <a:r>
              <a:rPr lang="en-US" dirty="0" smtClean="0"/>
              <a:t>These are not required for CC evaluation</a:t>
            </a:r>
          </a:p>
          <a:p>
            <a:r>
              <a:rPr lang="en-US" dirty="0" smtClean="0"/>
              <a:t>On the other hand, new SP 800-63 tosses out composition, lifetime, re-use</a:t>
            </a:r>
          </a:p>
          <a:p>
            <a:r>
              <a:rPr lang="en-US" dirty="0" smtClean="0"/>
              <a:t>Password policies could be different for normal versus admin users</a:t>
            </a:r>
          </a:p>
          <a:p>
            <a:pPr lvl="1"/>
            <a:r>
              <a:rPr lang="en-US" dirty="0" smtClean="0"/>
              <a:t>Admins are more trusted, but admin access is more critical</a:t>
            </a:r>
          </a:p>
          <a:p>
            <a:pPr lvl="1"/>
            <a:r>
              <a:rPr lang="en-US" dirty="0" smtClean="0"/>
              <a:t>We are looking at other PPs (e.g., GPOS, Mobile Devices) for precedents</a:t>
            </a:r>
          </a:p>
        </p:txBody>
      </p:sp>
    </p:spTree>
    <p:extLst>
      <p:ext uri="{BB962C8B-B14F-4D97-AF65-F5344CB8AC3E}">
        <p14:creationId xmlns:p14="http://schemas.microsoft.com/office/powerpoint/2010/main" val="32579189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E93FE2C7-D0B2-439C-BFEB-C05A98CF076D}" type="slidenum">
              <a:rPr lang="en-US" altLang="en-US" sz="11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eaLnBrk="1" hangingPunct="1">
                <a:spcBef>
                  <a:spcPct val="0"/>
                </a:spcBef>
                <a:buSzTx/>
                <a:buFontTx/>
                <a:buNone/>
              </a:pPr>
              <a:t>9</a:t>
            </a:fld>
            <a:endParaRPr lang="en-US" altLang="en-US" sz="11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099" name="Rectangle 1"/>
          <p:cNvSpPr>
            <a:spLocks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6100" y="127000"/>
            <a:ext cx="8509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101" name="Rectangle 3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102" name="Rectangle 4"/>
          <p:cNvSpPr>
            <a:spLocks/>
          </p:cNvSpPr>
          <p:nvPr/>
        </p:nvSpPr>
        <p:spPr bwMode="auto">
          <a:xfrm>
            <a:off x="127000" y="6661150"/>
            <a:ext cx="4445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40" bIns="0" anchor="ctr"/>
          <a:lstStyle>
            <a:lvl1pPr marL="39688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Copyright © </a:t>
            </a:r>
            <a:r>
              <a:rPr lang="en-US" altLang="en-US" sz="11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2017 </a:t>
            </a:r>
            <a:r>
              <a:rPr lang="en-US" altLang="en-US" sz="1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The Printer Working Group. All rights reserved.</a:t>
            </a:r>
          </a:p>
        </p:txBody>
      </p:sp>
      <p:sp>
        <p:nvSpPr>
          <p:cNvPr id="4103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46038"/>
            <a:ext cx="7581900" cy="1016000"/>
          </a:xfrm>
        </p:spPr>
        <p:txBody>
          <a:bodyPr rIns="132080"/>
          <a:lstStyle/>
          <a:p>
            <a:pPr eaLnBrk="1" hangingPunct="1"/>
            <a:r>
              <a:rPr lang="en-US" sz="3200" dirty="0"/>
              <a:t>Requirements issues:</a:t>
            </a:r>
            <a:br>
              <a:rPr lang="en-US" sz="3200" dirty="0"/>
            </a:br>
            <a:r>
              <a:rPr lang="en-US" dirty="0"/>
              <a:t>Audit log servers</a:t>
            </a:r>
            <a:endParaRPr lang="en-US" altLang="en-US" dirty="0" smtClean="0"/>
          </a:p>
        </p:txBody>
      </p:sp>
      <p:sp>
        <p:nvSpPr>
          <p:cNvPr id="4104" name="Text Box 6"/>
          <p:cNvSpPr txBox="1">
            <a:spLocks noChangeArrowheads="1"/>
          </p:cNvSpPr>
          <p:nvPr/>
        </p:nvSpPr>
        <p:spPr bwMode="auto">
          <a:xfrm>
            <a:off x="8788400" y="6661150"/>
            <a:ext cx="1666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ヒラギノ角ゴ ProN W3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fld id="{C626E177-DE16-4371-B398-CC421BEC533B}" type="slidenum">
              <a:rPr lang="en-US" altLang="en-US" sz="11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t>9</a:t>
            </a:fld>
            <a:endParaRPr lang="en-US" altLang="en-US" sz="11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04801" y="1600200"/>
            <a:ext cx="8483600" cy="3599316"/>
          </a:xfrm>
        </p:spPr>
        <p:txBody>
          <a:bodyPr>
            <a:normAutofit/>
          </a:bodyPr>
          <a:lstStyle/>
          <a:p>
            <a:r>
              <a:rPr lang="en-US" dirty="0" smtClean="0"/>
              <a:t>Does FAU_STG_EXT.1 require the use of syslog protocol?</a:t>
            </a:r>
          </a:p>
          <a:p>
            <a:r>
              <a:rPr lang="en-US" dirty="0" smtClean="0">
                <a:hlinkClick r:id="rId4"/>
              </a:rPr>
              <a:t>Network Devices interpretation #1</a:t>
            </a:r>
            <a:r>
              <a:rPr lang="en-US" dirty="0" smtClean="0"/>
              <a:t> said that syslog is </a:t>
            </a:r>
            <a:r>
              <a:rPr lang="en-US" i="1" dirty="0" smtClean="0"/>
              <a:t>not</a:t>
            </a:r>
            <a:r>
              <a:rPr lang="en-US" dirty="0" smtClean="0"/>
              <a:t> required</a:t>
            </a:r>
          </a:p>
          <a:p>
            <a:r>
              <a:rPr lang="en-US" dirty="0" smtClean="0"/>
              <a:t>It was accepted by NIAP, but the TD is now archived</a:t>
            </a:r>
          </a:p>
          <a:p>
            <a:r>
              <a:rPr lang="en-US" dirty="0" smtClean="0"/>
              <a:t>It should apply to the HCD PP</a:t>
            </a:r>
          </a:p>
          <a:p>
            <a:r>
              <a:rPr lang="en-US" dirty="0" smtClean="0"/>
              <a:t>A TRRT will be submitted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932280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CAAD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">
      <a:majorFont>
        <a:latin typeface="Verdana"/>
        <a:ea typeface="ヒラギノ角ゴ ProN W3"/>
        <a:cs typeface="ヒラギノ角ゴ ProN W3"/>
      </a:majorFont>
      <a:minorFont>
        <a:latin typeface="Verdana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ullet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CAAD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 Slide">
      <a:majorFont>
        <a:latin typeface="Verdana"/>
        <a:ea typeface="ヒラギノ角ゴ ProN W3"/>
        <a:cs typeface="ヒラギノ角ゴ ProN W3"/>
      </a:majorFont>
      <a:minorFont>
        <a:latin typeface="Verdana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Bullet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Agenda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9933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CAAD"/>
      </a:accent5>
      <a:accent6>
        <a:srgbClr val="2D2D8A"/>
      </a:accent6>
      <a:hlink>
        <a:srgbClr val="009999"/>
      </a:hlink>
      <a:folHlink>
        <a:srgbClr val="99CC00"/>
      </a:folHlink>
    </a:clrScheme>
    <a:fontScheme name="Agenda Slide">
      <a:majorFont>
        <a:latin typeface="Verdana"/>
        <a:ea typeface="ヒラギノ角ゴ ProN W3"/>
        <a:cs typeface="ヒラギノ角ゴ ProN W3"/>
      </a:majorFont>
      <a:minorFont>
        <a:latin typeface="Verdana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Agenda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Diagram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CAAD"/>
      </a:accent5>
      <a:accent6>
        <a:srgbClr val="2D2D8A"/>
      </a:accent6>
      <a:hlink>
        <a:srgbClr val="009999"/>
      </a:hlink>
      <a:folHlink>
        <a:srgbClr val="99CC00"/>
      </a:folHlink>
    </a:clrScheme>
    <a:fontScheme name="Diagram Slide">
      <a:majorFont>
        <a:latin typeface="Verdana"/>
        <a:ea typeface="ヒラギノ角ゴ ProN W3"/>
        <a:cs typeface="ヒラギノ角ゴ ProN W3"/>
      </a:majorFont>
      <a:minorFont>
        <a:latin typeface="Verdana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Diagram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-Column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CAAD"/>
      </a:accent5>
      <a:accent6>
        <a:srgbClr val="2D2D8A"/>
      </a:accent6>
      <a:hlink>
        <a:srgbClr val="009999"/>
      </a:hlink>
      <a:folHlink>
        <a:srgbClr val="99CC00"/>
      </a:folHlink>
    </a:clrScheme>
    <a:fontScheme name="2-Column Slide">
      <a:majorFont>
        <a:latin typeface="Verdana"/>
        <a:ea typeface="ヒラギノ角ゴ ProN W3"/>
        <a:cs typeface="ヒラギノ角ゴ ProN W3"/>
      </a:majorFont>
      <a:minorFont>
        <a:latin typeface="Verdana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2-Column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Pages>0</Pages>
  <Words>1596</Words>
  <Characters>0</Characters>
  <Application>Microsoft Office PowerPoint</Application>
  <PresentationFormat>On-screen Show (4:3)</PresentationFormat>
  <Lines>0</Lines>
  <Paragraphs>243</Paragraphs>
  <Slides>26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26</vt:i4>
      </vt:variant>
    </vt:vector>
  </HeadingPairs>
  <TitlesOfParts>
    <vt:vector size="36" baseType="lpstr">
      <vt:lpstr>Arial</vt:lpstr>
      <vt:lpstr>Arial Bold</vt:lpstr>
      <vt:lpstr>Calibri</vt:lpstr>
      <vt:lpstr>Verdana</vt:lpstr>
      <vt:lpstr>ヒラギノ角ゴ ProN W3</vt:lpstr>
      <vt:lpstr>Title</vt:lpstr>
      <vt:lpstr>Bullet Slide</vt:lpstr>
      <vt:lpstr>Agenda Slide</vt:lpstr>
      <vt:lpstr>Diagram Slide</vt:lpstr>
      <vt:lpstr>2-Column Slide</vt:lpstr>
      <vt:lpstr>Imaging Device Security</vt:lpstr>
      <vt:lpstr>Agenda</vt:lpstr>
      <vt:lpstr>Intellectual Property Policy</vt:lpstr>
      <vt:lpstr>Officers</vt:lpstr>
      <vt:lpstr>New HCD Protection Profile</vt:lpstr>
      <vt:lpstr>Summary of Oct 25, 2017 MFP Technical Committee Meetings</vt:lpstr>
      <vt:lpstr>Requirements issues: RSA key establishment in TLS</vt:lpstr>
      <vt:lpstr>Requirements issues: Password policies</vt:lpstr>
      <vt:lpstr>Requirements issues: Audit log servers</vt:lpstr>
      <vt:lpstr>Requirements issues: NDcPP and FDEcPP updates and TDs </vt:lpstr>
      <vt:lpstr>Requirements issues: Key Transport (FCS_COP.1(i)) AAs</vt:lpstr>
      <vt:lpstr>Requirements issues: Wi-Fi support</vt:lpstr>
      <vt:lpstr>Requirements issues: Other protocols</vt:lpstr>
      <vt:lpstr>Implementation issues: Requirements embedded in AAs</vt:lpstr>
      <vt:lpstr>Implementation issues: Inconsistencies in KMD instructions</vt:lpstr>
      <vt:lpstr>Implementation issues: Use of 3rd-party entropy sources</vt:lpstr>
      <vt:lpstr>Implementation issues: Key destruction testing</vt:lpstr>
      <vt:lpstr>Implementation issues: Use of TPMs in the HCD TOE</vt:lpstr>
      <vt:lpstr>Plans and processes for updating/maintaining the HCD PP Internationalized crypto</vt:lpstr>
      <vt:lpstr>Plans and processes for updating/maintaining the HCD PP EAL claims</vt:lpstr>
      <vt:lpstr>Plans and processes for updating/maintaining the HCD PP Versioning</vt:lpstr>
      <vt:lpstr>Plans and processes for updating/maintaining the HCD PP Who does what?</vt:lpstr>
      <vt:lpstr>Plans and processes for updating/maintaining the HCD PP iTC formation and cPP development</vt:lpstr>
      <vt:lpstr>Wrap Up/ Next Steps</vt:lpstr>
      <vt:lpstr>Wrap Up/ Next Steps HCD PP Version 1.1 Potential Topics</vt:lpstr>
      <vt:lpstr>Wrap Up/ Next Steps HCD PP Version 2.0 Potential Topics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Jerry Thrasher</dc:creator>
  <cp:lastModifiedBy>Sukert, Alan</cp:lastModifiedBy>
  <cp:revision>244</cp:revision>
  <dcterms:modified xsi:type="dcterms:W3CDTF">2017-11-21T19:01:57Z</dcterms:modified>
</cp:coreProperties>
</file>