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481" r:id="rId19"/>
    <p:sldId id="473" r:id="rId20"/>
    <p:sldId id="267" r:id="rId21"/>
    <p:sldId id="268" r:id="rId22"/>
    <p:sldId id="462" r:id="rId23"/>
    <p:sldId id="281" r:id="rId24"/>
    <p:sldId id="491" r:id="rId25"/>
    <p:sldId id="492" r:id="rId26"/>
    <p:sldId id="493" r:id="rId27"/>
    <p:sldId id="494" r:id="rId28"/>
    <p:sldId id="378" r:id="rId29"/>
    <p:sldId id="487" r:id="rId30"/>
    <p:sldId id="488" r:id="rId31"/>
    <p:sldId id="489" r:id="rId32"/>
    <p:sldId id="287" r:id="rId33"/>
    <p:sldId id="483" r:id="rId34"/>
    <p:sldId id="485" r:id="rId35"/>
    <p:sldId id="486" r:id="rId36"/>
    <p:sldId id="495" r:id="rId37"/>
    <p:sldId id="496" r:id="rId38"/>
    <p:sldId id="497" r:id="rId39"/>
    <p:sldId id="289" r:id="rId40"/>
    <p:sldId id="441" r:id="rId4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7"/>
    <p:restoredTop sz="95928"/>
  </p:normalViewPr>
  <p:slideViewPr>
    <p:cSldViewPr snapToGrid="0" snapToObjects="1">
      <p:cViewPr varScale="1">
        <p:scale>
          <a:sx n="150" d="100"/>
          <a:sy n="150" d="100"/>
        </p:scale>
        <p:origin x="1504" y="176"/>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2022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em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ithub.com/istopwg/ippregistr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github.com/OpenPrinting/ghostscript-printer-app" TargetMode="External"/><Relationship Id="rId3" Type="http://schemas.openxmlformats.org/officeDocument/2006/relationships/hyperlink" Target="https://openprinting.github.io/cups-2.4.2/" TargetMode="External"/><Relationship Id="rId7" Type="http://schemas.openxmlformats.org/officeDocument/2006/relationships/hyperlink" Target="https://github.com/OpenPrinting/ps-printer-app" TargetMode="External"/><Relationship Id="rId2" Type="http://schemas.openxmlformats.org/officeDocument/2006/relationships/hyperlink" Target="https://developers.google.com/open-source/gsoc/timeline" TargetMode="External"/><Relationship Id="rId1" Type="http://schemas.openxmlformats.org/officeDocument/2006/relationships/slideLayout" Target="../slideLayouts/slideLayout2.xml"/><Relationship Id="rId6" Type="http://schemas.openxmlformats.org/officeDocument/2006/relationships/hyperlink" Target="https://github.com/michaelrsweet/lprint/releases/tag/v1.1.0" TargetMode="External"/><Relationship Id="rId11" Type="http://schemas.openxmlformats.org/officeDocument/2006/relationships/hyperlink" Target="https://github.com/OpenPrinting/pappl-retrofit" TargetMode="External"/><Relationship Id="rId5" Type="http://schemas.openxmlformats.org/officeDocument/2006/relationships/hyperlink" Target="https://github.com/michaelrsweet/pappl/releases/tag/v1.2.3" TargetMode="External"/><Relationship Id="rId10" Type="http://schemas.openxmlformats.org/officeDocument/2006/relationships/hyperlink" Target="https://github.com/OpenPrinting/hplip-printer-app" TargetMode="External"/><Relationship Id="rId4" Type="http://schemas.openxmlformats.org/officeDocument/2006/relationships/hyperlink" Target="https://github.com/OpenPrinting/cups-filters/releases/tag/1.28.16" TargetMode="External"/><Relationship Id="rId9" Type="http://schemas.openxmlformats.org/officeDocument/2006/relationships/hyperlink" Target="https://github.com/OpenPrinting/gutenprint-printer-app"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ftp.pwg.org/pub/pwg/general/presentations/PWG-2022-State-of-the-Union-2022100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4" Type="http://schemas.openxmlformats.org/officeDocument/2006/relationships/hyperlink" Target="https://amcoe.org/event/icam202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oncrete.org/committees/directoryofcommittees/acommitteehome.aspx?committee_code=C0056400" TargetMode="External"/><Relationship Id="rId2" Type="http://schemas.openxmlformats.org/officeDocument/2006/relationships/hyperlink" Target="https://www.incits.org/committees/digitalmanufactu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so.org/committee/53674.html" TargetMode="External"/><Relationship Id="rId2" Type="http://schemas.openxmlformats.org/officeDocument/2006/relationships/hyperlink" Target="https://www.pdfa.org/3d-pdf-at-the-pdf-association/" TargetMode="External"/><Relationship Id="rId1" Type="http://schemas.openxmlformats.org/officeDocument/2006/relationships/slideLayout" Target="../slideLayouts/slideLayout2.xml"/><Relationship Id="rId4" Type="http://schemas.openxmlformats.org/officeDocument/2006/relationships/hyperlink" Target="https://www.vdma.org/events-trade-fairs/-/event/view/70649"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November 2022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November 15, 2022</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Tuesday, November 15</a:t>
            </a:r>
          </a:p>
          <a:p>
            <a:pPr marL="2289175" lvl="1" indent="-1944688">
              <a:buNone/>
            </a:pPr>
            <a:r>
              <a:rPr lang="en-US" dirty="0"/>
              <a:t>10:00 – 10:45	PWG Plenary</a:t>
            </a:r>
          </a:p>
          <a:p>
            <a:pPr marL="2289175" lvl="1" indent="-1944688">
              <a:buNone/>
            </a:pPr>
            <a:r>
              <a:rPr lang="en-US" dirty="0"/>
              <a:t>10:45 </a:t>
            </a:r>
            <a:r>
              <a:rPr lang="mr-IN" dirty="0"/>
              <a:t>–</a:t>
            </a:r>
            <a:r>
              <a:rPr lang="en-US" dirty="0"/>
              <a:t> 11:00	IPP WG : Status</a:t>
            </a:r>
          </a:p>
          <a:p>
            <a:pPr marL="2289175" lvl="1" indent="-1944688">
              <a:buNone/>
            </a:pPr>
            <a:r>
              <a:rPr lang="en-US" dirty="0"/>
              <a:t>11:00 </a:t>
            </a:r>
            <a:r>
              <a:rPr lang="mr-IN" dirty="0"/>
              <a:t>–</a:t>
            </a:r>
            <a:r>
              <a:rPr lang="en-US" dirty="0"/>
              <a:t> 12:00	IPP WG : Prototype Ready Specifications</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2:00	IPP WG : Evolution of IPP/2.0 and IPP Everywhere 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Wednesday, November 16</a:t>
            </a:r>
          </a:p>
          <a:p>
            <a:pPr marL="2289175" lvl="1" indent="-1944688">
              <a:buNone/>
            </a:pPr>
            <a:r>
              <a:rPr lang="en-US" dirty="0"/>
              <a:t>10:00 – 11:00	IPP WG : IPP Production Printing Extensions v2.0</a:t>
            </a:r>
          </a:p>
          <a:p>
            <a:pPr marL="2289175" lvl="1" indent="-1944688">
              <a:buNone/>
            </a:pPr>
            <a:r>
              <a:rPr lang="en-US" dirty="0"/>
              <a:t>11:00 </a:t>
            </a:r>
            <a:r>
              <a:rPr lang="mr-IN" dirty="0"/>
              <a:t>–</a:t>
            </a:r>
            <a:r>
              <a:rPr lang="en-US" dirty="0"/>
              <a:t> 12:00	IPP WG : IPP Driverless Printing Extensions v2.0</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2:30	IPP WG : Evolution of OAuth and IPP </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Standard Time)</a:t>
            </a:r>
          </a:p>
          <a:p>
            <a:pPr marL="40640" indent="0">
              <a:buNone/>
            </a:pPr>
            <a:endParaRPr lang="en-US" sz="1400" dirty="0"/>
          </a:p>
          <a:p>
            <a:pPr marL="40640" indent="0">
              <a:buNone/>
            </a:pPr>
            <a:r>
              <a:rPr lang="en-US" b="1" u="sng" dirty="0"/>
              <a:t>Thursday, November 17</a:t>
            </a:r>
            <a:endParaRPr b="1" u="sng" dirty="0"/>
          </a:p>
          <a:p>
            <a:pPr marL="2289175" lvl="1" indent="-1944688">
              <a:buNone/>
            </a:pPr>
            <a:r>
              <a:rPr lang="en-US" dirty="0"/>
              <a:t>10:00 – 12:00	IDS WG : Status and Discussion – PWG Hardcopy Device Security Guidelines v1.0</a:t>
            </a:r>
          </a:p>
          <a:p>
            <a:pPr marL="2289175" lvl="1" indent="-1944688">
              <a:buNone/>
            </a:pPr>
            <a:r>
              <a:rPr lang="en-US" dirty="0"/>
              <a:t>12:00 – 12:45	Break / Lunch</a:t>
            </a:r>
          </a:p>
          <a:p>
            <a:pPr marL="2289175" lvl="1" indent="-1944688">
              <a:buNone/>
            </a:pPr>
            <a:r>
              <a:rPr lang="en-US" dirty="0"/>
              <a:t>12:45 –   1:45	IPP WG : 3D Printing Liaisons – Status &amp; Guidance</a:t>
            </a:r>
          </a:p>
          <a:p>
            <a:pPr marL="2289175" lvl="1" indent="-1944688">
              <a:buNone/>
            </a:pPr>
            <a:r>
              <a:rPr lang="en-US" dirty="0"/>
              <a:t>12:45 –   2:00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2022-2023</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30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1838371480"/>
              </p:ext>
            </p:extLst>
          </p:nvPr>
        </p:nvGraphicFramePr>
        <p:xfrm>
          <a:off x="457200" y="1663186"/>
          <a:ext cx="8021638" cy="4673600"/>
        </p:xfrm>
        <a:graphic>
          <a:graphicData uri="http://schemas.openxmlformats.org/drawingml/2006/table">
            <a:tbl>
              <a:tblPr>
                <a:tableStyleId>{8F44A2F1-9E1F-4B54-A3A2-5F16C0AD49E2}</a:tableStyleId>
              </a:tblPr>
              <a:tblGrid>
                <a:gridCol w="1534478">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t>Synaptics</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PaperCut</a:t>
                      </a:r>
                      <a:r>
                        <a:rPr lang="en-US" sz="900" dirty="0">
                          <a:uFill>
                            <a:solidFill>
                              <a:srgbClr val="000000"/>
                            </a:solidFill>
                          </a:uFill>
                          <a:sym typeface="Verdana"/>
                        </a:rPr>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uFill>
                            <a:solidFill>
                              <a:srgbClr val="000000"/>
                            </a:solidFill>
                          </a:uFill>
                          <a:sym typeface="Verdana"/>
                        </a:rPr>
                        <a:t>PrinterLogic</a:t>
                      </a:r>
                      <a:endParaRPr lang="en-US" sz="900" dirty="0">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tx1"/>
                          </a:solidFill>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6074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8247" y="331757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295" y="173167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1229" y="2461392"/>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36766" y="3373833"/>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2757" y="496230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06786" y="5699767"/>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07018" y="1886772"/>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2511206"/>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173447" y="4091239"/>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16719" y="4852617"/>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397717" y="5753041"/>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3678" y="418867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7055576" y="2595096"/>
            <a:ext cx="1110207" cy="248114"/>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28059" y="336145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96536" y="4066975"/>
            <a:ext cx="482442" cy="482442"/>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72805" y="4721321"/>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76669" y="1813341"/>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182474" y="5788470"/>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sp>
        <p:nvSpPr>
          <p:cNvPr id="19" name="Shape 157">
            <a:extLst>
              <a:ext uri="{FF2B5EF4-FFF2-40B4-BE49-F238E27FC236}">
                <a16:creationId xmlns:a16="http://schemas.microsoft.com/office/drawing/2014/main" id="{C16DFBC4-1CE4-770D-BEA3-799C4BEB578D}"/>
              </a:ext>
            </a:extLst>
          </p:cNvPr>
          <p:cNvSpPr/>
          <p:nvPr/>
        </p:nvSpPr>
        <p:spPr>
          <a:xfrm>
            <a:off x="289719" y="633537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solidFill>
                  <a:srgbClr val="FF0000"/>
                </a:solidFill>
              </a:rPr>
              <a:t>Welcome to our newest member, </a:t>
            </a:r>
            <a:r>
              <a:rPr lang="en-US" dirty="0" err="1">
                <a:solidFill>
                  <a:srgbClr val="FF0000"/>
                </a:solidFill>
              </a:rPr>
              <a:t>PrinterLogic</a:t>
            </a:r>
            <a:r>
              <a:rPr lang="en-US" dirty="0">
                <a:solidFill>
                  <a:srgbClr val="FF0000"/>
                </a:solidFill>
              </a:rPr>
              <a:t>!</a:t>
            </a:r>
            <a:endParaRPr dirty="0">
              <a:solidFill>
                <a:srgbClr val="FF0000"/>
              </a:solidFill>
            </a:endParaRPr>
          </a:p>
        </p:txBody>
      </p:sp>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2023</a:t>
            </a:r>
          </a:p>
          <a:p>
            <a:endParaRPr lang="en-US" dirty="0"/>
          </a:p>
          <a:p>
            <a:pPr lvl="1"/>
            <a:r>
              <a:rPr lang="en-US" dirty="0"/>
              <a:t>February 7-9 – Virtual</a:t>
            </a:r>
          </a:p>
          <a:p>
            <a:pPr marL="497840" lvl="1" indent="0">
              <a:buNone/>
            </a:pPr>
            <a:endParaRPr lang="en-US" dirty="0"/>
          </a:p>
          <a:p>
            <a:pPr lvl="1"/>
            <a:r>
              <a:rPr lang="en-US" dirty="0"/>
              <a:t>May 16-18 (Joint w/ </a:t>
            </a:r>
            <a:r>
              <a:rPr lang="en-US" dirty="0" err="1"/>
              <a:t>OpenPrinting</a:t>
            </a:r>
            <a:r>
              <a:rPr lang="en-US" dirty="0"/>
              <a:t> - TBD – Lexington?)</a:t>
            </a:r>
          </a:p>
          <a:p>
            <a:pPr marL="497840" lvl="1" indent="0">
              <a:buNone/>
            </a:pPr>
            <a:endParaRPr lang="en-US" dirty="0"/>
          </a:p>
          <a:p>
            <a:pPr lvl="1"/>
            <a:r>
              <a:rPr lang="en-US" dirty="0"/>
              <a:t>August 8-10 – Virtual?  TBD</a:t>
            </a:r>
          </a:p>
          <a:p>
            <a:pPr marL="497840" lvl="1" indent="0">
              <a:buNone/>
            </a:pPr>
            <a:endParaRPr lang="en-US" dirty="0"/>
          </a:p>
          <a:p>
            <a:pPr lvl="1"/>
            <a:r>
              <a:rPr lang="en-US" dirty="0"/>
              <a:t>November 14-16 – Virtual?  TBD</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943</a:t>
            </a:r>
            <a:r>
              <a:rPr lang="en-US" dirty="0"/>
              <a:t> printers now certified!</a:t>
            </a:r>
          </a:p>
          <a:p>
            <a:pPr lvl="1"/>
            <a:r>
              <a:rPr lang="en-US" dirty="0">
                <a:hlinkClick r:id="rId4"/>
              </a:rPr>
              <a:t>https://www.pwg.org/printers/</a:t>
            </a:r>
            <a:endParaRPr lang="en-US" dirty="0"/>
          </a:p>
          <a:p>
            <a:pPr lvl="1"/>
            <a:r>
              <a:rPr lang="en-US" dirty="0"/>
              <a:t>New printers from Digital Check, OKI, HP, Lexmark, and Samsung (via HP)</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9784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Process v4.0</a:t>
            </a:r>
          </a:p>
          <a:p>
            <a:pPr lvl="1"/>
            <a:r>
              <a:rPr lang="en-US" dirty="0"/>
              <a:t>Multi-year effort to update Process 3.0</a:t>
            </a:r>
          </a:p>
          <a:p>
            <a:pPr lvl="1"/>
            <a:r>
              <a:rPr lang="en-US" dirty="0"/>
              <a:t>Latest Stable draft: wd-pwg-process-4-20221104.pdf</a:t>
            </a:r>
          </a:p>
          <a:p>
            <a:pPr lvl="2"/>
            <a:r>
              <a:rPr lang="en-US" dirty="0"/>
              <a:t>Ready for broader review and approval procedures</a:t>
            </a:r>
          </a:p>
          <a:p>
            <a:pPr lvl="1"/>
            <a:r>
              <a:rPr lang="en-US" dirty="0"/>
              <a:t>Detailed definitions moved to separate PWG Policy documents to simplify update approval process</a:t>
            </a:r>
          </a:p>
          <a:p>
            <a:pPr lvl="2"/>
            <a:r>
              <a:rPr lang="en-US" dirty="0"/>
              <a:t>PWG Roles and Responsibilities Policy</a:t>
            </a:r>
          </a:p>
          <a:p>
            <a:pPr lvl="2"/>
            <a:r>
              <a:rPr lang="en-US" dirty="0"/>
              <a:t>PWG Document Management Policy</a:t>
            </a:r>
          </a:p>
          <a:p>
            <a:pPr lvl="2"/>
            <a:r>
              <a:rPr lang="en-US" dirty="0"/>
              <a:t>PWG Meetings Policy</a:t>
            </a:r>
          </a:p>
          <a:p>
            <a:pPr lvl="2"/>
            <a:r>
              <a:rPr lang="en-US" dirty="0"/>
              <a:t>PWG Workgroup Decisions Policy</a:t>
            </a:r>
          </a:p>
          <a:p>
            <a:pPr marL="40640" indent="0">
              <a:buNone/>
            </a:pPr>
            <a:endParaRPr lang="en-US" dirty="0"/>
          </a:p>
          <a:p>
            <a:r>
              <a:rPr lang="en-US" dirty="0"/>
              <a:t>PWG Policy Document Status</a:t>
            </a:r>
          </a:p>
          <a:p>
            <a:pPr lvl="1"/>
            <a:r>
              <a:rPr lang="en-US" b="1" dirty="0"/>
              <a:t>PWG Roles and Responsibilities Policy : Stable Draft (20221104)</a:t>
            </a:r>
          </a:p>
          <a:p>
            <a:pPr lvl="1"/>
            <a:r>
              <a:rPr lang="en-US" dirty="0"/>
              <a:t>PWG Communications Infrastructure : Interim Draft</a:t>
            </a:r>
          </a:p>
          <a:p>
            <a:pPr lvl="1"/>
            <a:r>
              <a:rPr lang="en-US" dirty="0"/>
              <a:t>PWG IPP Everywhere Logo Policy: 2022-05-16</a:t>
            </a:r>
          </a:p>
          <a:p>
            <a:pPr lvl="1"/>
            <a:r>
              <a:rPr lang="en-US" dirty="0"/>
              <a:t>PWG Officer Elections : 2021-04-21</a:t>
            </a:r>
          </a:p>
          <a:p>
            <a:pPr lvl="1"/>
            <a:r>
              <a:rPr lang="en-US" dirty="0"/>
              <a:t>PWG Antitrust Policy : 2021-02-01</a:t>
            </a:r>
          </a:p>
          <a:p>
            <a:pPr lvl="1"/>
            <a:r>
              <a:rPr lang="en-US" dirty="0"/>
              <a:t>PWG Press Release Review Policy: 2020-09-08</a:t>
            </a:r>
          </a:p>
          <a:p>
            <a:pPr lvl="1"/>
            <a:r>
              <a:rPr lang="en-US" dirty="0"/>
              <a:t>PWG Namespace Policy : 2020-07-20</a:t>
            </a:r>
          </a:p>
          <a:p>
            <a:pPr lvl="1"/>
            <a:r>
              <a:rPr lang="en-US" dirty="0"/>
              <a:t>PWG IPP Registry Policy : 2020-05-18</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4" name="Picture 3" descr="Chart&#10;&#10;Description automatically generated">
            <a:extLst>
              <a:ext uri="{FF2B5EF4-FFF2-40B4-BE49-F238E27FC236}">
                <a16:creationId xmlns:a16="http://schemas.microsoft.com/office/drawing/2014/main" id="{03F2E408-3F0D-431F-EF55-A9D48CD7F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 y="1774360"/>
            <a:ext cx="9060782" cy="3161705"/>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2517275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21331449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Nov 18, 2022, IDS WG Meetings held on 9/9, 9/22, 10/6 &amp; 10/20 in 2022</a:t>
            </a:r>
          </a:p>
          <a:p>
            <a:pPr lvl="2">
              <a:spcBef>
                <a:spcPts val="1200"/>
              </a:spcBef>
            </a:pPr>
            <a:r>
              <a:rPr lang="en-US" dirty="0"/>
              <a:t>Next IDS WG Meeting scheduled for 12/1/22</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161809477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55000" lnSpcReduction="20000"/>
          </a:bodyPr>
          <a:lstStyle/>
          <a:p>
            <a:pPr>
              <a:spcBef>
                <a:spcPts val="1200"/>
              </a:spcBef>
            </a:pPr>
            <a:r>
              <a:rPr lang="en-US" sz="3600" dirty="0"/>
              <a:t>HCD international Technical Committee (</a:t>
            </a:r>
            <a:r>
              <a:rPr lang="en-US" sz="3600" dirty="0" err="1"/>
              <a:t>iTC</a:t>
            </a:r>
            <a:r>
              <a:rPr lang="en-US" sz="3600" dirty="0"/>
              <a:t>):</a:t>
            </a:r>
          </a:p>
          <a:p>
            <a:pPr lvl="1"/>
            <a:r>
              <a:rPr lang="en-US" sz="3200" dirty="0"/>
              <a:t>HCD </a:t>
            </a:r>
            <a:r>
              <a:rPr lang="en-US" sz="3200" dirty="0" err="1"/>
              <a:t>iTC</a:t>
            </a:r>
            <a:r>
              <a:rPr lang="en-US" sz="3200" dirty="0"/>
              <a:t> holds weekly HCD </a:t>
            </a:r>
            <a:r>
              <a:rPr lang="en-US" sz="3200" dirty="0" err="1"/>
              <a:t>iTC</a:t>
            </a:r>
            <a:r>
              <a:rPr lang="en-US" sz="3200" dirty="0"/>
              <a:t> Meetings; HCD </a:t>
            </a:r>
            <a:r>
              <a:rPr lang="en-US" sz="3200" dirty="0" err="1"/>
              <a:t>cPP</a:t>
            </a:r>
            <a:r>
              <a:rPr lang="en-US" sz="3200" dirty="0"/>
              <a:t>/SD v1.0 published on 10/31/2022</a:t>
            </a:r>
            <a:endParaRPr lang="en-US" sz="3200" dirty="0">
              <a:highlight>
                <a:srgbClr val="FFFF00"/>
              </a:highlight>
            </a:endParaRPr>
          </a:p>
          <a:p>
            <a:pPr lvl="1"/>
            <a:r>
              <a:rPr lang="en-US" sz="3200" dirty="0"/>
              <a:t>Will discuss the results of the weekly HCD </a:t>
            </a:r>
            <a:r>
              <a:rPr lang="en-US" sz="3200" dirty="0" err="1"/>
              <a:t>iTC</a:t>
            </a:r>
            <a:r>
              <a:rPr lang="en-US" sz="3200" dirty="0"/>
              <a:t> Meetings held since last IDS F2F in Aug 2022 and the current HCD </a:t>
            </a:r>
            <a:r>
              <a:rPr lang="en-US" sz="3200" dirty="0" err="1"/>
              <a:t>cPP</a:t>
            </a:r>
            <a:r>
              <a:rPr lang="en-US" sz="3200" dirty="0"/>
              <a:t>/SD v1.0 status at the IDS F2F Session on Thursday November 17</a:t>
            </a:r>
            <a:r>
              <a:rPr lang="en-US" sz="3200" baseline="30000" dirty="0"/>
              <a:t>th</a:t>
            </a:r>
            <a:r>
              <a:rPr lang="en-US" sz="3200" dirty="0"/>
              <a:t>  </a:t>
            </a:r>
          </a:p>
          <a:p>
            <a:pPr>
              <a:spcBef>
                <a:spcPts val="1200"/>
              </a:spcBef>
            </a:pPr>
            <a:r>
              <a:rPr lang="en-US" sz="3600" dirty="0"/>
              <a:t>Developing HCD Security Guidelines to provide guidance on current HCD security technology and security issues</a:t>
            </a:r>
          </a:p>
          <a:p>
            <a:pPr lvl="1">
              <a:spcBef>
                <a:spcPts val="1200"/>
              </a:spcBef>
            </a:pPr>
            <a:r>
              <a:rPr lang="en-US" sz="3200" dirty="0"/>
              <a:t>Will review the latest status at the IDS F2F session</a:t>
            </a:r>
          </a:p>
          <a:p>
            <a:pPr>
              <a:spcBef>
                <a:spcPts val="1200"/>
              </a:spcBef>
            </a:pPr>
            <a:r>
              <a:rPr lang="en-US" sz="3600" dirty="0"/>
              <a:t>IDS F2F Session will have a special topic summarizing the presentation Alan just gave at the 2022 ASTM International Conference on Additive Manufacturing </a:t>
            </a:r>
          </a:p>
          <a:p>
            <a:pPr>
              <a:spcBef>
                <a:spcPts val="1200"/>
              </a:spcBef>
            </a:pPr>
            <a:r>
              <a:rPr lang="en-US" sz="36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74691962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2022</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a:t>
            </a:r>
            <a:r>
              <a:rPr lang="en-US"/>
              <a:t>Dec 1, </a:t>
            </a:r>
            <a:r>
              <a:rPr lang="en-US" dirty="0"/>
              <a:t>2022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409599582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Job Extensions v2.1, IPP Production Printing Extensions v2.0</a:t>
            </a:r>
          </a:p>
          <a:p>
            <a:pPr lvl="1"/>
            <a:r>
              <a:t>Smith Kennedy (HP Inc.) – IPP Driver Replacement Extensions v2.0, IPP Encrypted Jobs and Documents v1.0, IPP Enterprise Printing Extensions v2.0</a:t>
            </a:r>
          </a:p>
        </p:txBody>
      </p:sp>
    </p:spTree>
    <p:extLst>
      <p:ext uri="{BB962C8B-B14F-4D97-AF65-F5344CB8AC3E}">
        <p14:creationId xmlns:p14="http://schemas.microsoft.com/office/powerpoint/2010/main" val="29342624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normAutofit lnSpcReduction="10000"/>
          </a:bodyPr>
          <a:lstStyle/>
          <a:p>
            <a:r>
              <a:rPr dirty="0"/>
              <a:t>PWG Specifications in development:</a:t>
            </a:r>
          </a:p>
          <a:p>
            <a:pPr lvl="1"/>
            <a:r>
              <a:rPr dirty="0"/>
              <a:t>Internet Printing Protocol/2.x Fourth Edition	- Interim</a:t>
            </a:r>
          </a:p>
          <a:p>
            <a:pPr lvl="1"/>
            <a:r>
              <a:rPr dirty="0"/>
              <a:t>IPP Driver Replacement Extensions v2.0	- PWG Last Call</a:t>
            </a:r>
          </a:p>
          <a:p>
            <a:pPr lvl="1"/>
            <a:r>
              <a:rPr dirty="0"/>
              <a:t>IPP Encrypted Jobs and Documents v1.0	- Prototype</a:t>
            </a:r>
          </a:p>
          <a:p>
            <a:pPr lvl="1"/>
            <a:r>
              <a:rPr dirty="0"/>
              <a:t>IPP Enterprise Printing Extensions v2.0	- Prototype</a:t>
            </a:r>
          </a:p>
          <a:p>
            <a:pPr lvl="1"/>
            <a:r>
              <a:rPr dirty="0"/>
              <a:t>IPP Everywhere™ v2.0			- Interim</a:t>
            </a:r>
          </a:p>
          <a:p>
            <a:pPr lvl="1"/>
            <a:r>
              <a:rPr dirty="0"/>
              <a:t>IPP Everywhere™ Printer Self-Certification Manual v2.0</a:t>
            </a:r>
            <a:br>
              <a:rPr dirty="0"/>
            </a:br>
            <a:r>
              <a:rPr dirty="0"/>
              <a:t>						- Interim</a:t>
            </a:r>
          </a:p>
          <a:p>
            <a:pPr lvl="1"/>
            <a:r>
              <a:rPr dirty="0"/>
              <a:t>IPP Job Extensions v2.1			- Initial</a:t>
            </a:r>
          </a:p>
          <a:p>
            <a:pPr lvl="1"/>
            <a:r>
              <a:rPr dirty="0"/>
              <a:t>IPP Production Printing Extensions v2.0	- PWG LC Completed</a:t>
            </a:r>
            <a:br>
              <a:rPr dirty="0"/>
            </a:br>
            <a:endParaRPr dirty="0"/>
          </a:p>
          <a:p>
            <a:r>
              <a:rPr dirty="0"/>
              <a:t>Up-to-date pending IANA registrations online:</a:t>
            </a:r>
          </a:p>
          <a:p>
            <a:pPr lvl="1"/>
            <a:r>
              <a:rPr u="sng" dirty="0">
                <a:solidFill>
                  <a:srgbClr val="0000FF"/>
                </a:solidFill>
                <a:uFill>
                  <a:solidFill>
                    <a:srgbClr val="0000FF"/>
                  </a:solidFill>
                </a:uFill>
                <a:hlinkClick r:id="rId3"/>
              </a:rPr>
              <a:t>https://www.pwg.org/ipp/ipp-registrations.xml</a:t>
            </a:r>
          </a:p>
          <a:p>
            <a:pPr lvl="1"/>
            <a:r>
              <a:rPr dirty="0"/>
              <a:t>Continue to maintain this in parallel for new specifications</a:t>
            </a:r>
          </a:p>
          <a:p>
            <a:pPr lvl="1"/>
            <a:r>
              <a:rPr dirty="0" err="1"/>
              <a:t>Github</a:t>
            </a:r>
            <a:r>
              <a:rPr dirty="0"/>
              <a:t> repository: </a:t>
            </a:r>
            <a:r>
              <a:rPr u="sng" dirty="0">
                <a:solidFill>
                  <a:srgbClr val="0000FF"/>
                </a:solidFill>
                <a:uFill>
                  <a:solidFill>
                    <a:srgbClr val="0000FF"/>
                  </a:solidFill>
                </a:uFill>
                <a:hlinkClick r:id="rId4"/>
              </a:rPr>
              <a:t>https://github.com/istopwg/ippregistry</a:t>
            </a:r>
            <a:br>
              <a:rPr dirty="0"/>
            </a:br>
            <a:endParaRPr dirty="0"/>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20130092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November 24 and December 8, 2022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11905777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November 2022</a:t>
            </a:r>
            <a:endParaRPr dirty="0"/>
          </a:p>
        </p:txBody>
      </p:sp>
    </p:spTree>
    <p:extLst>
      <p:ext uri="{BB962C8B-B14F-4D97-AF65-F5344CB8AC3E}">
        <p14:creationId xmlns:p14="http://schemas.microsoft.com/office/powerpoint/2010/main" val="369524678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62500" lnSpcReduction="20000"/>
          </a:bodyPr>
          <a:lstStyle/>
          <a:p>
            <a:pPr lvl="0">
              <a:buFont typeface="Arial" pitchFamily="34" charset="0"/>
              <a:buChar char="•"/>
            </a:pPr>
            <a:r>
              <a:rPr lang="en-US" b="1" dirty="0" err="1"/>
              <a:t>OpenPrintingGoogle</a:t>
            </a:r>
            <a:r>
              <a:rPr lang="en-US" b="1" dirty="0"/>
              <a:t> Summer of Code 2022 (</a:t>
            </a:r>
            <a:r>
              <a:rPr lang="en-US" b="1" dirty="0" err="1"/>
              <a:t>Aveek</a:t>
            </a:r>
            <a:r>
              <a:rPr lang="en-US" b="1" dirty="0"/>
              <a:t>/Till)</a:t>
            </a:r>
          </a:p>
          <a:p>
            <a:pPr lvl="1">
              <a:buFont typeface="Arial" pitchFamily="34" charset="0"/>
              <a:buChar char="•"/>
            </a:pPr>
            <a:r>
              <a:rPr lang="en-US" b="1" dirty="0">
                <a:hlinkClick r:id="rId2"/>
              </a:rPr>
              <a:t>https://developers.google.com/open-source/gsoc/timeline</a:t>
            </a:r>
            <a:endParaRPr lang="en-US" b="1" dirty="0"/>
          </a:p>
          <a:p>
            <a:pPr lvl="1">
              <a:buFont typeface="Arial" pitchFamily="34" charset="0"/>
              <a:buChar char="•"/>
            </a:pPr>
            <a:r>
              <a:rPr lang="en-US" b="1" dirty="0" err="1"/>
              <a:t>Aveek</a:t>
            </a:r>
            <a:r>
              <a:rPr lang="en-US" b="1" dirty="0"/>
              <a:t>/Till are the coordinators for all Linux Foundation projects</a:t>
            </a:r>
          </a:p>
          <a:p>
            <a:pPr lvl="1">
              <a:buFont typeface="Arial" pitchFamily="34" charset="0"/>
              <a:buChar char="•"/>
            </a:pPr>
            <a:r>
              <a:rPr lang="en-US" b="1" dirty="0"/>
              <a:t>Coding started 13 June 2022 and ended 24 October 2022 (extended four to six weeks)</a:t>
            </a:r>
          </a:p>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hlinkClick r:id="rId3"/>
              </a:rPr>
              <a:t>https://openprinting.github.io/cups-2.4.2/</a:t>
            </a:r>
            <a:endParaRPr lang="en-US" b="1" dirty="0"/>
          </a:p>
          <a:p>
            <a:pPr lvl="1">
              <a:buFont typeface="Arial" pitchFamily="34" charset="0"/>
              <a:buChar char="•"/>
            </a:pPr>
            <a:r>
              <a:rPr lang="en-US" b="1" dirty="0"/>
              <a:t>Current stable release is OP CUPS v2.4.2 on 26 May 2022.</a:t>
            </a:r>
          </a:p>
          <a:p>
            <a:pPr>
              <a:buFont typeface="Arial" pitchFamily="34" charset="0"/>
              <a:buChar char="•"/>
            </a:pPr>
            <a:r>
              <a:rPr lang="en-US" b="1" dirty="0"/>
              <a:t>OpenPrinting CUPS Filters (Till)</a:t>
            </a:r>
          </a:p>
          <a:p>
            <a:pPr lvl="1">
              <a:buFont typeface="Arial" pitchFamily="34" charset="0"/>
              <a:buChar char="•"/>
            </a:pPr>
            <a:r>
              <a:rPr lang="en-US" b="1" dirty="0">
                <a:hlinkClick r:id="rId4"/>
              </a:rPr>
              <a:t>https://github.com/OpenPrinting/cups-filters/releases/tag/1.28.16</a:t>
            </a:r>
            <a:endParaRPr lang="en-US" b="1" dirty="0"/>
          </a:p>
          <a:p>
            <a:pPr lvl="1">
              <a:buFont typeface="Arial" pitchFamily="34" charset="0"/>
              <a:buChar char="•"/>
            </a:pPr>
            <a:r>
              <a:rPr lang="en-US" b="1" dirty="0"/>
              <a:t>Current release is OP CUPS Filters v1.28.16 on 24 August 2022.</a:t>
            </a:r>
          </a:p>
          <a:p>
            <a:pPr>
              <a:buFont typeface="Arial" pitchFamily="34" charset="0"/>
              <a:buChar char="•"/>
            </a:pPr>
            <a:r>
              <a:rPr lang="en-US" b="1" dirty="0"/>
              <a:t>OpenPrinting PAPPL (Printer Application) (Mike)</a:t>
            </a:r>
          </a:p>
          <a:p>
            <a:pPr lvl="1">
              <a:buFont typeface="Arial" pitchFamily="34" charset="0"/>
              <a:buChar char="•"/>
            </a:pPr>
            <a:r>
              <a:rPr lang="en-US" b="1">
                <a:hlinkClick r:id="rId5"/>
              </a:rPr>
              <a:t>https://github.com/michaelrsweet/pappl/releases/tag/v1.2.3</a:t>
            </a:r>
            <a:endParaRPr lang="en-US" b="1"/>
          </a:p>
          <a:p>
            <a:pPr lvl="1">
              <a:buFont typeface="Arial" pitchFamily="34" charset="0"/>
              <a:buChar char="•"/>
            </a:pPr>
            <a:r>
              <a:rPr lang="en-US" b="1" dirty="0"/>
              <a:t>Current release is PAPPL v1.2.3 on 8 October 2022.</a:t>
            </a:r>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hlinkClick r:id="rId6"/>
              </a:rPr>
              <a:t>https://github.com/michaelrsweet/lprint/releases/tag/v1.1.0 </a:t>
            </a:r>
            <a:endParaRPr lang="en-US" b="1" dirty="0"/>
          </a:p>
          <a:p>
            <a:pPr lvl="1">
              <a:buFont typeface="Arial" pitchFamily="34" charset="0"/>
              <a:buChar char="•"/>
            </a:pPr>
            <a:r>
              <a:rPr lang="en-US" b="1" dirty="0"/>
              <a:t>Current release is </a:t>
            </a:r>
            <a:r>
              <a:rPr lang="en-US" b="1" dirty="0" err="1"/>
              <a:t>LPrint</a:t>
            </a:r>
            <a:r>
              <a:rPr lang="en-US" b="1" dirty="0"/>
              <a:t> v1.1.0 on 23 December 2021</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a:t>
            </a:r>
          </a:p>
          <a:p>
            <a:pPr lvl="1">
              <a:buFont typeface="Arial" pitchFamily="34" charset="0"/>
              <a:buChar char="•"/>
            </a:pPr>
            <a:r>
              <a:rPr lang="en-US" b="1" dirty="0">
                <a:hlinkClick r:id="rId7"/>
              </a:rPr>
              <a:t>https://github.com/OpenPrinting/ps-printer-app</a:t>
            </a:r>
            <a:endParaRPr lang="en-US" b="1" dirty="0"/>
          </a:p>
          <a:p>
            <a:pPr lvl="1">
              <a:buFont typeface="Arial" pitchFamily="34" charset="0"/>
              <a:buChar char="•"/>
            </a:pPr>
            <a:r>
              <a:rPr lang="en-US" b="1" dirty="0">
                <a:hlinkClick r:id="rId8"/>
              </a:rPr>
              <a:t>https://github.com/OpenPrinting/ghostscript-printer-app</a:t>
            </a:r>
            <a:endParaRPr lang="en-US" b="1" dirty="0"/>
          </a:p>
          <a:p>
            <a:pPr lvl="1">
              <a:buFont typeface="Arial" pitchFamily="34" charset="0"/>
              <a:buChar char="•"/>
            </a:pPr>
            <a:r>
              <a:rPr lang="en-US" b="1" dirty="0">
                <a:hlinkClick r:id="rId9"/>
              </a:rPr>
              <a:t>https://github.com/OpenPrinting/gutenprint-printer-app</a:t>
            </a:r>
            <a:endParaRPr lang="en-US" b="1" dirty="0"/>
          </a:p>
          <a:p>
            <a:pPr lvl="1">
              <a:buFont typeface="Arial" pitchFamily="34" charset="0"/>
              <a:buChar char="•"/>
            </a:pPr>
            <a:r>
              <a:rPr lang="en-US" b="1" dirty="0">
                <a:hlinkClick r:id="rId10"/>
              </a:rPr>
              <a:t>https://github.com/OpenPrinting/hplip-printer-app</a:t>
            </a:r>
            <a:endParaRPr lang="en-US" b="1" dirty="0"/>
          </a:p>
          <a:p>
            <a:pPr>
              <a:buFont typeface="Arial" pitchFamily="34" charset="0"/>
              <a:buChar char="•"/>
            </a:pPr>
            <a:r>
              <a:rPr lang="en-US" b="1" dirty="0"/>
              <a:t>OpenPrinting CUPS Legacy Driver Retro-Fitting Printer Applications (Till)</a:t>
            </a:r>
          </a:p>
          <a:p>
            <a:pPr lvl="1">
              <a:buFont typeface="Arial" pitchFamily="34" charset="0"/>
              <a:buChar char="•"/>
            </a:pPr>
            <a:r>
              <a:rPr lang="en-US" b="1" dirty="0">
                <a:hlinkClick r:id="rId11"/>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165005619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endParaRPr lang="en-US" dirty="0"/>
          </a:p>
          <a:p>
            <a:r>
              <a:rPr lang="en-US" dirty="0"/>
              <a:t>Liaison agreement addendum signed May 10, 2022</a:t>
            </a:r>
          </a:p>
          <a:p>
            <a:pPr lvl="1"/>
            <a:r>
              <a:rPr lang="en-US" dirty="0">
                <a:solidFill>
                  <a:schemeClr val="tx1"/>
                </a:solidFill>
              </a:rPr>
              <a:t>Renews liaison agreement and auto-renews it until one or both parties cancel it</a:t>
            </a:r>
          </a:p>
          <a:p>
            <a:pPr marL="40640" indent="0">
              <a:buNone/>
            </a:pPr>
            <a:r>
              <a:rPr lang="en-US" dirty="0"/>
              <a:t>	</a:t>
            </a:r>
          </a:p>
          <a:p>
            <a:r>
              <a:rPr lang="en-US" dirty="0">
                <a:hlinkClick r:id="rId2"/>
              </a:rPr>
              <a:t>PWG State of the Union 2022</a:t>
            </a:r>
            <a:r>
              <a:rPr lang="en-US" dirty="0"/>
              <a:t> presentation made at the Mopria October 2022 Member Meeting</a:t>
            </a:r>
          </a:p>
          <a:p>
            <a:pPr lvl="1"/>
            <a:r>
              <a:rPr lang="en-US" dirty="0"/>
              <a:t>Summarized activities from IDS and IPP Workgroups</a:t>
            </a:r>
          </a:p>
          <a:p>
            <a:pPr lvl="1"/>
            <a:r>
              <a:rPr lang="en-US" dirty="0"/>
              <a:t>Discussed OAuth 2.0 and NODRIVER (including its confusing title which has been recently changed)</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80776678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3MF Consortium</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3MF Consortium liaison to PWG: Luis </a:t>
            </a:r>
            <a:r>
              <a:rPr lang="en-US" dirty="0" err="1"/>
              <a:t>Baldez</a:t>
            </a:r>
            <a:r>
              <a:rPr lang="en-US" dirty="0"/>
              <a:t> (Meta)</a:t>
            </a:r>
          </a:p>
          <a:p>
            <a:endParaRPr lang="en-US" dirty="0"/>
          </a:p>
          <a:p>
            <a:r>
              <a:rPr lang="en-US" dirty="0"/>
              <a:t>Leadership from both organizations met in early October and identified several collaboration opportunities</a:t>
            </a:r>
          </a:p>
          <a:p>
            <a:pPr lvl="1"/>
            <a:r>
              <a:rPr lang="en-US" dirty="0"/>
              <a:t>Job ticketing</a:t>
            </a:r>
          </a:p>
          <a:p>
            <a:pPr lvl="1"/>
            <a:r>
              <a:rPr lang="en-US" dirty="0"/>
              <a:t>Printer capabilities detection including 3MF feature detection</a:t>
            </a:r>
          </a:p>
          <a:p>
            <a:pPr lvl="1"/>
            <a:endParaRPr lang="en-US" dirty="0"/>
          </a:p>
          <a:p>
            <a:r>
              <a:rPr lang="en-US" dirty="0"/>
              <a:t>Updated liaison agreement signed October 30, 2022</a:t>
            </a:r>
          </a:p>
          <a:p>
            <a:pPr lvl="1"/>
            <a:r>
              <a:rPr lang="en-US" dirty="0">
                <a:solidFill>
                  <a:schemeClr val="tx1"/>
                </a:solidFill>
              </a:rPr>
              <a:t>Auto-renews it until one or both parties cancel it</a:t>
            </a:r>
          </a:p>
          <a:p>
            <a:pPr marL="40640" indent="0">
              <a:buNone/>
            </a:pPr>
            <a:r>
              <a:rPr lang="en-US" dirty="0"/>
              <a:t>	</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199617280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a:t>
            </a:r>
          </a:p>
          <a:p>
            <a:pPr lvl="2"/>
            <a:r>
              <a:rPr lang="en-US" sz="1400" dirty="0"/>
              <a:t>The IEEE-ISTO Printer Working Group is participating in the AMSC version 3 update. The proposed schedule has version 3 being published in June 2023.</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en-US" sz="2000" dirty="0"/>
              <a:t>The ASTM International Conference on Additive Manufacturing </a:t>
            </a:r>
            <a:r>
              <a:rPr lang="da-DK" sz="1800" dirty="0"/>
              <a:t>(   </a:t>
            </a:r>
            <a:r>
              <a:rPr lang="da-DK" sz="1700" dirty="0"/>
              <a:t>ICAM 2022 – Friday November 4th, 2022 – Orlando Florida   </a:t>
            </a:r>
            <a:r>
              <a:rPr lang="en-US" sz="2000" dirty="0"/>
              <a:t>)</a:t>
            </a:r>
            <a:r>
              <a:rPr lang="da-DK" sz="1400" dirty="0"/>
              <a:t> </a:t>
            </a:r>
            <a:r>
              <a:rPr lang="da-DK" sz="2000" dirty="0"/>
              <a:t>-</a:t>
            </a:r>
          </a:p>
          <a:p>
            <a:pPr lvl="1"/>
            <a:r>
              <a:rPr lang="da-DK" sz="1600" dirty="0">
                <a:hlinkClick r:id="rId4"/>
              </a:rPr>
              <a:t>https://amcoe.org/event/icam2022/</a:t>
            </a:r>
            <a:r>
              <a:rPr lang="da-DK" sz="1600" dirty="0"/>
              <a:t> </a:t>
            </a:r>
          </a:p>
          <a:p>
            <a:pPr lvl="2" algn="just"/>
            <a:r>
              <a:rPr lang="da-DK" sz="1400" dirty="0"/>
              <a:t>Alan Sukert chairperson of the IEEE-ISTO PWG Imaging Device Security(IDS) Workgroup participated in the </a:t>
            </a:r>
            <a:r>
              <a:rPr lang="en-US" sz="1400" b="1" dirty="0"/>
              <a:t>Industry 4.0: Cyber Security Aspects of AM</a:t>
            </a:r>
            <a:r>
              <a:rPr lang="en-US" sz="1400" dirty="0"/>
              <a:t> track within the ICAM conference.</a:t>
            </a:r>
          </a:p>
          <a:p>
            <a:pPr lvl="2" algn="just"/>
            <a:r>
              <a:rPr lang="en-US" sz="1400" dirty="0"/>
              <a:t>Alan delivered a presentation on behalf of the IEEE-ISTO PWG titled: </a:t>
            </a:r>
            <a:r>
              <a:rPr lang="en-US" sz="1400" i="1" dirty="0"/>
              <a:t>“Developing Common Criteria Based 3D Printing Equipment Cyber Security Certification”</a:t>
            </a:r>
            <a:endParaRPr lang="da-DK" sz="1400" i="1" dirty="0"/>
          </a:p>
          <a:p>
            <a:endParaRPr lang="da-DK" sz="14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365492654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20000"/>
          </a:bodyPr>
          <a:lstStyle/>
          <a:p>
            <a:r>
              <a:rPr lang="da-DK" sz="2000" dirty="0"/>
              <a:t>INCITS Digital Manufacturing Technical Committee -</a:t>
            </a:r>
          </a:p>
          <a:p>
            <a:pPr lvl="1"/>
            <a:r>
              <a:rPr lang="da-DK" sz="1600" dirty="0">
                <a:hlinkClick r:id="rId2"/>
              </a:rPr>
              <a:t>https://www.incits.org/committees/digitalmanufacturing</a:t>
            </a:r>
            <a:endParaRPr lang="da-DK" sz="1600" dirty="0"/>
          </a:p>
          <a:p>
            <a:pPr lvl="2"/>
            <a:r>
              <a:rPr lang="da-DK" sz="1500" dirty="0"/>
              <a:t>INCITS has disbanded this committee. The PWG will follow the appropriate process to terminate the existing liaison agreement.</a:t>
            </a:r>
          </a:p>
          <a:p>
            <a:endParaRPr lang="da-DK" sz="1500" dirty="0"/>
          </a:p>
          <a:p>
            <a:r>
              <a:rPr lang="da-DK" sz="2000" dirty="0"/>
              <a:t>INCITS Expert Group of Digital Manufacturing -</a:t>
            </a:r>
          </a:p>
          <a:p>
            <a:pPr lvl="1"/>
            <a:r>
              <a:rPr lang="da-DK" sz="1600" dirty="0">
                <a:solidFill>
                  <a:srgbClr val="FF0000"/>
                </a:solidFill>
              </a:rPr>
              <a:t>URL for the new group will be forthcoming soon</a:t>
            </a:r>
          </a:p>
          <a:p>
            <a:pPr lvl="2" algn="just"/>
            <a:r>
              <a:rPr lang="en-US" sz="1500" dirty="0">
                <a:latin typeface="Verdana" panose="020B0604030504040204" pitchFamily="34" charset="0"/>
                <a:ea typeface="Verdana" panose="020B0604030504040204" pitchFamily="34" charset="0"/>
              </a:rPr>
              <a:t>T</a:t>
            </a:r>
            <a:r>
              <a:rPr lang="en-US" sz="1500" dirty="0">
                <a:effectLst/>
                <a:latin typeface="Verdana" panose="020B0604030504040204" pitchFamily="34" charset="0"/>
                <a:ea typeface="Verdana" panose="020B0604030504040204" pitchFamily="34" charset="0"/>
              </a:rPr>
              <a:t>he expert group will be assigned TAG responsibility for JTC 1 - WG 12 going forward. Membership will be free and open to any interested party, which includes even those outside of the INCITS community. Paul Tykodi will represent the IEEE-ISTO Printer Working Group in the activities of the new INCITS Expert Group of Digital Manufacturing as an individual member of the new group.</a:t>
            </a:r>
          </a:p>
          <a:p>
            <a:pPr lvl="1" algn="just"/>
            <a:endParaRPr lang="en-US" sz="1500" dirty="0">
              <a:effectLst/>
              <a:latin typeface="Verdana" panose="020B0604030504040204" pitchFamily="34" charset="0"/>
              <a:ea typeface="Verdana" panose="020B0604030504040204" pitchFamily="34" charset="0"/>
            </a:endParaRPr>
          </a:p>
          <a:p>
            <a:r>
              <a:rPr lang="en-US" sz="2000" dirty="0"/>
              <a:t>American Concrete Institute Committee 564 - 		       3-D Printing with Cementitious Materials</a:t>
            </a:r>
          </a:p>
          <a:p>
            <a:pPr lvl="1"/>
            <a:r>
              <a:rPr lang="en-US" sz="1600" u="sng" dirty="0">
                <a:hlinkClick r:id="rId3"/>
              </a:rPr>
              <a:t>https://www.concrete.org/committees/directoryofcommittees/acommitteehome.aspx?committee_code=C0056400</a:t>
            </a:r>
            <a:r>
              <a:rPr lang="en-US" sz="1600" u="sng" dirty="0"/>
              <a:t> </a:t>
            </a:r>
          </a:p>
          <a:p>
            <a:pPr lvl="2" algn="just"/>
            <a:r>
              <a:rPr lang="en-US" sz="1500" dirty="0"/>
              <a:t>Paul Tykodi is investigating whether it might be possible for the IEEE-ISTO Printer Working Group to make a presentation on its Safe G-Code best practice document to ACI 564 members via a session at the upcoming Transportation Research Board 2</a:t>
            </a:r>
            <a:r>
              <a:rPr lang="en-US" sz="1500" baseline="30000" dirty="0"/>
              <a:t>nd</a:t>
            </a:r>
            <a:r>
              <a:rPr lang="en-US" sz="1500" dirty="0"/>
              <a:t> International Conference on 3D Printing and Transportation to be held at the TRB facility in Anaheim, CA in May of 2023.</a:t>
            </a: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413295173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3D PDF at the PDF Association -</a:t>
            </a:r>
            <a:endParaRPr lang="en-US" dirty="0"/>
          </a:p>
          <a:p>
            <a:pPr lvl="1"/>
            <a:r>
              <a:rPr lang="en-US" sz="1600" dirty="0">
                <a:hlinkClick r:id="rId2"/>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3"/>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4"/>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257798244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39</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February 7 – 9: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143769</TotalTime>
  <Words>3023</Words>
  <Application>Microsoft Macintosh PowerPoint</Application>
  <PresentationFormat>On-screen Show (4:3)</PresentationFormat>
  <Paragraphs>409</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Lucida Grande</vt:lpstr>
      <vt:lpstr>Verdana</vt:lpstr>
      <vt:lpstr>Wingdings</vt:lpstr>
      <vt:lpstr>White</vt:lpstr>
      <vt:lpstr> PWG November 2022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2022-2023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November 2022</vt:lpstr>
      <vt:lpstr>Linux Foundation OpenPrinting</vt:lpstr>
      <vt:lpstr>Mopria Alliance</vt:lpstr>
      <vt:lpstr>3MF Consortium</vt:lpstr>
      <vt:lpstr>3D / Additive Manufacturing Liaisons</vt:lpstr>
      <vt:lpstr>3D / Additive Manufacturing Liaisons</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2022 Face-to-Face Plenary</dc:title>
  <dc:subject/>
  <dc:creator>Jeremy Leber (PWG Chair, Lexmark) and Smith Kennedy (PWG Vice Chair, HP Inc.)</dc:creator>
  <cp:keywords/>
  <dc:description/>
  <cp:lastModifiedBy>Jeremy L Leber</cp:lastModifiedBy>
  <cp:revision>704</cp:revision>
  <cp:lastPrinted>2019-08-28T15:37:14Z</cp:lastPrinted>
  <dcterms:modified xsi:type="dcterms:W3CDTF">2022-11-10T13:33:35Z</dcterms:modified>
  <cp:category/>
</cp:coreProperties>
</file>