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6" r:id="rId2"/>
    <p:sldId id="257" r:id="rId3"/>
    <p:sldId id="258" r:id="rId4"/>
    <p:sldId id="374" r:id="rId5"/>
    <p:sldId id="259" r:id="rId6"/>
    <p:sldId id="260" r:id="rId7"/>
    <p:sldId id="261" r:id="rId8"/>
    <p:sldId id="262" r:id="rId9"/>
    <p:sldId id="305" r:id="rId10"/>
    <p:sldId id="401" r:id="rId11"/>
    <p:sldId id="404" r:id="rId12"/>
    <p:sldId id="266" r:id="rId13"/>
    <p:sldId id="403" r:id="rId14"/>
    <p:sldId id="264" r:id="rId15"/>
    <p:sldId id="332" r:id="rId16"/>
    <p:sldId id="407" r:id="rId17"/>
    <p:sldId id="409" r:id="rId18"/>
    <p:sldId id="408" r:id="rId19"/>
    <p:sldId id="411" r:id="rId20"/>
    <p:sldId id="369" r:id="rId21"/>
    <p:sldId id="412" r:id="rId22"/>
    <p:sldId id="356" r:id="rId23"/>
    <p:sldId id="267" r:id="rId24"/>
    <p:sldId id="268" r:id="rId25"/>
    <p:sldId id="269" r:id="rId26"/>
    <p:sldId id="410" r:id="rId27"/>
    <p:sldId id="292" r:id="rId28"/>
    <p:sldId id="388" r:id="rId29"/>
    <p:sldId id="389" r:id="rId30"/>
    <p:sldId id="390" r:id="rId31"/>
    <p:sldId id="378" r:id="rId32"/>
    <p:sldId id="413" r:id="rId33"/>
    <p:sldId id="414" r:id="rId34"/>
    <p:sldId id="415" r:id="rId35"/>
    <p:sldId id="263" r:id="rId36"/>
    <p:sldId id="416" r:id="rId37"/>
    <p:sldId id="287" r:id="rId38"/>
    <p:sldId id="370" r:id="rId39"/>
    <p:sldId id="371" r:id="rId40"/>
    <p:sldId id="383" r:id="rId41"/>
    <p:sldId id="382" r:id="rId42"/>
    <p:sldId id="387" r:id="rId43"/>
    <p:sldId id="396" r:id="rId44"/>
    <p:sldId id="400" r:id="rId45"/>
    <p:sldId id="289" r:id="rId46"/>
    <p:sldId id="290" r:id="rId4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6629400"/>
            <a:ext cx="9144000" cy="228600"/>
          </a:xfrm>
          <a:prstGeom prst="rect">
            <a:avLst/>
          </a:prstGeom>
          <a:solidFill>
            <a:srgbClr val="5D6FB7"/>
          </a:solidFill>
          <a:ln>
            <a:miter lim="400000"/>
          </a:ln>
        </p:spPr>
        <p:txBody>
          <a:bodyPr lIns="50800" tIns="50800" rIns="50800" bIns="50800" anchor="ctr"/>
          <a:lstStyle/>
          <a:p>
            <a:endParaRPr/>
          </a:p>
        </p:txBody>
      </p:sp>
      <p:sp>
        <p:nvSpPr>
          <p:cNvPr id="2" name="Shape 2"/>
          <p:cNvSpPr/>
          <p:nvPr/>
        </p:nvSpPr>
        <p:spPr>
          <a:xfrm>
            <a:off x="0" y="0"/>
            <a:ext cx="9144000" cy="1143000"/>
          </a:xfrm>
          <a:prstGeom prst="rect">
            <a:avLst/>
          </a:prstGeom>
          <a:solidFill>
            <a:srgbClr val="5D6FB7"/>
          </a:solidFill>
        </p:spPr>
        <p:txBody>
          <a:bodyPr lIns="50800" tIns="50800" rIns="50800" bIns="50800" anchor="ctr"/>
          <a:lstStyle/>
          <a:p>
            <a:endParaRPr/>
          </a:p>
        </p:txBody>
      </p:sp>
      <p:sp>
        <p:nvSpPr>
          <p:cNvPr id="8" name="Shape 8"/>
          <p:cNvSpPr>
            <a:spLocks noGrp="1"/>
          </p:cNvSpPr>
          <p:nvPr>
            <p:ph type="body" idx="1"/>
          </p:nvPr>
        </p:nvSpPr>
        <p:spPr>
          <a:xfrm>
            <a:off x="457200" y="1371600"/>
            <a:ext cx="8229600" cy="5130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t>Body Level One</a:t>
            </a:r>
          </a:p>
          <a:p>
            <a:pPr lvl="1"/>
            <a:r>
              <a:t>Body Level Two</a:t>
            </a:r>
          </a:p>
          <a:p>
            <a:pPr lvl="2"/>
            <a:r>
              <a:t>Body Level Three</a:t>
            </a:r>
          </a:p>
          <a:p>
            <a:pPr lvl="3"/>
            <a:r>
              <a:t>Body Level Four</a:t>
            </a:r>
          </a:p>
          <a:p>
            <a:pPr lvl="4"/>
            <a:r>
              <a:t>Body Level Five</a:t>
            </a:r>
          </a:p>
        </p:txBody>
      </p:sp>
      <p:pic>
        <p:nvPicPr>
          <p:cNvPr id="3" name="pwg-4dark-bkgrnd-transparenc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6100" y="127000"/>
            <a:ext cx="851804" cy="889000"/>
          </a:xfrm>
          <a:prstGeom prst="rect">
            <a:avLst/>
          </a:prstGeom>
        </p:spPr>
      </p:pic>
      <p:sp>
        <p:nvSpPr>
          <p:cNvPr id="6" name="Shape 6"/>
          <p:cNvSpPr/>
          <p:nvPr/>
        </p:nvSpPr>
        <p:spPr>
          <a:xfrm>
            <a:off x="8813800" y="787400"/>
            <a:ext cx="245447" cy="17530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marL="57799" marR="57799" defTabSz="1295400">
              <a:defRPr sz="600"/>
            </a:lvl1pPr>
          </a:lstStyle>
          <a:p>
            <a:r>
              <a:t>®</a:t>
            </a:r>
          </a:p>
        </p:txBody>
      </p:sp>
      <p:sp>
        <p:nvSpPr>
          <p:cNvPr id="7" name="Shape 7"/>
          <p:cNvSpPr>
            <a:spLocks noGrp="1"/>
          </p:cNvSpPr>
          <p:nvPr>
            <p:ph type="title"/>
          </p:nvPr>
        </p:nvSpPr>
        <p:spPr>
          <a:xfrm>
            <a:off x="457200" y="46037"/>
            <a:ext cx="7569200" cy="1016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27000" y="6661796"/>
            <a:ext cx="8547100" cy="15388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2019 The Printer Working Group</a:t>
            </a:r>
            <a:r>
              <a:rPr dirty="0"/>
              <a:t>. All rights reserved. The IPP Everywhere and PWG logos are registered trademarks of the IEEE-ISTO.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40640" marR="40640" indent="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1pPr>
      <a:lvl2pPr marL="40640" marR="40640" indent="228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2pPr>
      <a:lvl3pPr marL="40640" marR="40640" indent="457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3pPr>
      <a:lvl4pPr marL="40640" marR="40640" indent="685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4pPr>
      <a:lvl5pPr marL="40640" marR="40640" indent="9144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5pPr>
      <a:lvl6pPr marL="40640" marR="40640" indent="11430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6pPr>
      <a:lvl7pPr marL="40640" marR="40640" indent="1371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7pPr>
      <a:lvl8pPr marL="40640" marR="40640" indent="1600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8pPr>
      <a:lvl9pPr marL="40640" marR="40640" indent="1828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847089" marR="40640" indent="-349249"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2pPr>
      <a:lvl3pPr marL="1234439" marR="40640" indent="-2794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3pPr>
      <a:lvl4pPr marL="17714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4pPr>
      <a:lvl5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isotc.iso.org/livelink/livelink?func=ll&amp;objId=19905763&amp;objAction=browse&amp;viewType=1" TargetMode="External"/><Relationship Id="rId2" Type="http://schemas.openxmlformats.org/officeDocument/2006/relationships/hyperlink" Target="https://www.ansi.org/standards_activities/standards_boards_panels/amsc/Default?menuid=3" TargetMode="External"/><Relationship Id="rId1" Type="http://schemas.openxmlformats.org/officeDocument/2006/relationships/slideLayout" Target="../slideLayouts/slideLayout2.xml"/><Relationship Id="rId4" Type="http://schemas.openxmlformats.org/officeDocument/2006/relationships/hyperlink" Target="http://www.3dpdfconsortium.or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chair@pwg.org" TargetMode="External"/><Relationship Id="rId4" Type="http://schemas.openxmlformats.org/officeDocument/2006/relationships/hyperlink" Target="https://www.pwg.org/chair/meeting-info/meeting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lIns="0"/>
          <a:lstStyle/>
          <a:p>
            <a:br>
              <a:rPr lang="en-US" dirty="0"/>
            </a:br>
            <a:r>
              <a:rPr lang="en-US" dirty="0"/>
              <a:t>PWG November 2019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r>
              <a:rPr lang="en-US" dirty="0"/>
              <a:t>Smith Kennedy, PWG Chair</a:t>
            </a:r>
          </a:p>
          <a:p>
            <a:r>
              <a:rPr lang="en-US" dirty="0"/>
              <a:t>November 20, 2019</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Mountain Standard Time)</a:t>
            </a:r>
          </a:p>
          <a:p>
            <a:pPr marL="40640" indent="0">
              <a:buNone/>
            </a:pPr>
            <a:endParaRPr lang="en-US" sz="1400" dirty="0"/>
          </a:p>
          <a:p>
            <a:pPr marL="40640" indent="0">
              <a:buNone/>
            </a:pPr>
            <a:r>
              <a:rPr lang="en-US" dirty="0"/>
              <a:t>Thursday, November 21</a:t>
            </a:r>
            <a:endParaRPr dirty="0"/>
          </a:p>
          <a:p>
            <a:pPr marL="2289175" lvl="1" indent="-1944688">
              <a:buNone/>
            </a:pPr>
            <a:r>
              <a:rPr lang="en-US" dirty="0"/>
              <a:t>  9:00 </a:t>
            </a:r>
            <a:r>
              <a:rPr lang="mr-IN" dirty="0"/>
              <a:t>–</a:t>
            </a:r>
            <a:r>
              <a:rPr lang="en-US" dirty="0"/>
              <a:t> 11:00	IDS WG: Status and Discussion</a:t>
            </a:r>
          </a:p>
          <a:p>
            <a:pPr marL="2289175" lvl="1" indent="-1944688">
              <a:buNone/>
            </a:pPr>
            <a:r>
              <a:rPr lang="en-US" dirty="0"/>
              <a:t>11:00 </a:t>
            </a:r>
            <a:r>
              <a:rPr lang="mr-IN" dirty="0"/>
              <a:t>–</a:t>
            </a:r>
            <a:r>
              <a:rPr lang="en-US" dirty="0"/>
              <a:t> 11:30	Break / Lunch</a:t>
            </a:r>
          </a:p>
          <a:p>
            <a:pPr marL="2289175" lvl="1" indent="-1944688">
              <a:buNone/>
            </a:pPr>
            <a:r>
              <a:rPr lang="en-US" dirty="0"/>
              <a:t>11:30 </a:t>
            </a:r>
            <a:r>
              <a:rPr lang="mr-IN" dirty="0"/>
              <a:t>–</a:t>
            </a:r>
            <a:r>
              <a:rPr lang="en-US" dirty="0"/>
              <a:t> 12:30	IPP WG: IPP Encrypted Jobs and Documents v1.0</a:t>
            </a:r>
          </a:p>
          <a:p>
            <a:pPr marL="2289175" lvl="1" indent="-1944688">
              <a:buNone/>
            </a:pPr>
            <a:r>
              <a:rPr lang="en-US" dirty="0"/>
              <a:t>12:30 –   1:30	IPP WG: Job Accounting With IPP v1.0</a:t>
            </a:r>
          </a:p>
          <a:p>
            <a:pPr marL="2289175" lvl="1" indent="-1944688">
              <a:buNone/>
            </a:pPr>
            <a:r>
              <a:rPr lang="en-US" dirty="0"/>
              <a:t>  1:30 </a:t>
            </a:r>
            <a:r>
              <a:rPr lang="mr-IN" dirty="0"/>
              <a:t>–</a:t>
            </a:r>
            <a:r>
              <a:rPr lang="en-US" dirty="0"/>
              <a:t>   2:00	Break</a:t>
            </a:r>
          </a:p>
          <a:p>
            <a:pPr marL="2289175" lvl="1" indent="-1944688">
              <a:buNone/>
            </a:pPr>
            <a:r>
              <a:rPr lang="en-US" dirty="0"/>
              <a:t>  2:00 </a:t>
            </a:r>
            <a:r>
              <a:rPr lang="mr-IN" dirty="0"/>
              <a:t>–</a:t>
            </a:r>
            <a:r>
              <a:rPr lang="en-US" dirty="0"/>
              <a:t>   2:45	IPP WG: 3D Printing Liaisons</a:t>
            </a:r>
          </a:p>
          <a:p>
            <a:pPr marL="2289175" lvl="1" indent="-1944688">
              <a:buNone/>
            </a:pPr>
            <a:r>
              <a:rPr lang="en-US" dirty="0"/>
              <a:t>  2:45 –   3:00	IPP WG: Next Steps</a:t>
            </a:r>
          </a:p>
        </p:txBody>
      </p:sp>
      <p:sp>
        <p:nvSpPr>
          <p:cNvPr id="136" name="Shape 136"/>
          <p:cNvSpPr>
            <a:spLocks noGrp="1"/>
          </p:cNvSpPr>
          <p:nvPr>
            <p:ph type="title"/>
          </p:nvPr>
        </p:nvSpPr>
        <p:spPr>
          <a:prstGeom prst="rect">
            <a:avLst/>
          </a:prstGeom>
        </p:spPr>
        <p:txBody>
          <a:bodyPr/>
          <a:lstStyle/>
          <a:p>
            <a:r>
              <a:rPr dirty="0"/>
              <a:t>Agenda </a:t>
            </a:r>
            <a:r>
              <a:rPr lang="en-US" dirty="0"/>
              <a:t>Overview – Day 2</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a:p>
        </p:txBody>
      </p:sp>
    </p:spTree>
    <p:extLst>
      <p:ext uri="{BB962C8B-B14F-4D97-AF65-F5344CB8AC3E}">
        <p14:creationId xmlns:p14="http://schemas.microsoft.com/office/powerpoint/2010/main" val="351577834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dirty="0"/>
              <a:t>PWG Chair: Smith Kennedy, HP Inc.</a:t>
            </a:r>
          </a:p>
          <a:p>
            <a:pPr lvl="1"/>
            <a:endParaRPr dirty="0"/>
          </a:p>
          <a:p>
            <a:r>
              <a:rPr dirty="0"/>
              <a:t>PWG Vice-Chair: </a:t>
            </a:r>
            <a:r>
              <a:rPr lang="en-US" dirty="0"/>
              <a:t>Jeremy Leber, Lexmark</a:t>
            </a:r>
            <a:endParaRPr dirty="0"/>
          </a:p>
          <a:p>
            <a:pPr lvl="1"/>
            <a:endParaRPr dirty="0"/>
          </a:p>
          <a:p>
            <a:r>
              <a:rPr dirty="0"/>
              <a:t>PWG Secretary: Ira McDonald, High North</a:t>
            </a:r>
            <a:endParaRPr lang="en-US" dirty="0"/>
          </a:p>
          <a:p>
            <a:endParaRPr lang="en-US" dirty="0"/>
          </a:p>
          <a:p>
            <a:endParaRPr lang="en-US" dirty="0"/>
          </a:p>
          <a:p>
            <a:pPr marL="40640" indent="0">
              <a:buNone/>
            </a:pPr>
            <a:endParaRPr lang="en-US" sz="1800" dirty="0"/>
          </a:p>
          <a:p>
            <a:pPr marL="40640" indent="0">
              <a:buNone/>
            </a:pPr>
            <a:endParaRPr lang="en-US" sz="1800" dirty="0"/>
          </a:p>
          <a:p>
            <a:pPr marL="40640" indent="0">
              <a:buNone/>
            </a:pPr>
            <a:r>
              <a:rPr lang="en-US" sz="1800" b="1" dirty="0">
                <a:solidFill>
                  <a:srgbClr val="FF0000"/>
                </a:solidFill>
              </a:rPr>
              <a:t>Alan, thank you for your years of service as the PWG Vice Chair!</a:t>
            </a:r>
          </a:p>
          <a:p>
            <a:pPr marL="40640" indent="0">
              <a:buNone/>
            </a:pPr>
            <a:endParaRPr lang="en-US" sz="1800" b="1" dirty="0">
              <a:solidFill>
                <a:srgbClr val="FF0000"/>
              </a:solidFill>
            </a:endParaRPr>
          </a:p>
          <a:p>
            <a:pPr marL="40640" indent="0">
              <a:buNone/>
            </a:pPr>
            <a:r>
              <a:rPr lang="en-US" sz="1800" b="1" dirty="0">
                <a:solidFill>
                  <a:srgbClr val="FF0000"/>
                </a:solidFill>
              </a:rPr>
              <a:t>Jeremy, congratulations and thank you for taking on the role of PWG Vice Chair!</a:t>
            </a:r>
          </a:p>
          <a:p>
            <a:pPr marL="40640" indent="0">
              <a:buNone/>
            </a:pPr>
            <a:endParaRPr lang="en-US" sz="1800" dirty="0"/>
          </a:p>
          <a:p>
            <a:pPr marL="40640" indent="0">
              <a:buNone/>
            </a:pPr>
            <a:endParaRPr lang="en-US" sz="1800" dirty="0"/>
          </a:p>
        </p:txBody>
      </p:sp>
      <p:sp>
        <p:nvSpPr>
          <p:cNvPr id="165" name="Shape 165"/>
          <p:cNvSpPr>
            <a:spLocks noGrp="1"/>
          </p:cNvSpPr>
          <p:nvPr>
            <p:ph type="title"/>
          </p:nvPr>
        </p:nvSpPr>
        <p:spPr>
          <a:prstGeom prst="rect">
            <a:avLst/>
          </a:prstGeom>
        </p:spPr>
        <p:txBody>
          <a:bodyPr/>
          <a:lstStyle/>
          <a:p>
            <a:r>
              <a:rPr dirty="0"/>
              <a:t>Officers (201</a:t>
            </a:r>
            <a:r>
              <a:rPr lang="en-US" dirty="0"/>
              <a:t>9</a:t>
            </a:r>
            <a:r>
              <a:rPr dirty="0"/>
              <a:t>-20</a:t>
            </a:r>
            <a:r>
              <a:rPr lang="en-US" dirty="0"/>
              <a:t>21</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12</a:t>
            </a:fld>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2019</a:t>
            </a:r>
            <a:r>
              <a:rPr dirty="0"/>
              <a:t> Membership</a:t>
            </a:r>
          </a:p>
        </p:txBody>
      </p:sp>
      <p:sp>
        <p:nvSpPr>
          <p:cNvPr id="157" name="Shape 157"/>
          <p:cNvSpPr/>
          <p:nvPr/>
        </p:nvSpPr>
        <p:spPr>
          <a:xfrm>
            <a:off x="457200" y="1219200"/>
            <a:ext cx="8356600" cy="34881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ctr">
              <a:defRPr b="1">
                <a:latin typeface="+mn-lt"/>
                <a:ea typeface="+mn-ea"/>
                <a:cs typeface="+mn-cs"/>
                <a:sym typeface="Verdana"/>
              </a:defRPr>
            </a:lvl1pPr>
          </a:lstStyle>
          <a:p>
            <a:r>
              <a:rPr lang="en-US" dirty="0"/>
              <a:t>26 </a:t>
            </a:r>
            <a:r>
              <a:rPr dirty="0"/>
              <a:t>Members</a:t>
            </a:r>
            <a:r>
              <a:rPr lang="en-US" dirty="0"/>
              <a:t> – </a:t>
            </a:r>
            <a:r>
              <a:rPr lang="en-US" dirty="0">
                <a:solidFill>
                  <a:srgbClr val="FF0000"/>
                </a:solidFill>
              </a:rPr>
              <a:t>Welcome PaperCut Software!</a:t>
            </a:r>
            <a:endParaRPr dirty="0">
              <a:solidFill>
                <a:srgbClr val="FF0000"/>
              </a:solidFill>
            </a:endParaRP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graphicFrame>
        <p:nvGraphicFramePr>
          <p:cNvPr id="156" name="Table 156"/>
          <p:cNvGraphicFramePr/>
          <p:nvPr>
            <p:extLst>
              <p:ext uri="{D42A27DB-BD31-4B8C-83A1-F6EECF244321}">
                <p14:modId xmlns:p14="http://schemas.microsoft.com/office/powerpoint/2010/main" val="2614732647"/>
              </p:ext>
            </p:extLst>
          </p:nvPr>
        </p:nvGraphicFramePr>
        <p:xfrm>
          <a:off x="457200" y="1699282"/>
          <a:ext cx="8108950" cy="4663440"/>
        </p:xfrm>
        <a:graphic>
          <a:graphicData uri="http://schemas.openxmlformats.org/drawingml/2006/table">
            <a:tbl>
              <a:tblPr>
                <a:tableStyleId>{8F44A2F1-9E1F-4B54-A3A2-5F16C0AD49E2}</a:tableStyleId>
              </a:tblPr>
              <a:tblGrid>
                <a:gridCol w="1621790">
                  <a:extLst>
                    <a:ext uri="{9D8B030D-6E8A-4147-A177-3AD203B41FA5}">
                      <a16:colId xmlns:a16="http://schemas.microsoft.com/office/drawing/2014/main" val="20000"/>
                    </a:ext>
                  </a:extLst>
                </a:gridCol>
                <a:gridCol w="1621790">
                  <a:extLst>
                    <a:ext uri="{9D8B030D-6E8A-4147-A177-3AD203B41FA5}">
                      <a16:colId xmlns:a16="http://schemas.microsoft.com/office/drawing/2014/main" val="20001"/>
                    </a:ext>
                  </a:extLst>
                </a:gridCol>
                <a:gridCol w="1621790">
                  <a:extLst>
                    <a:ext uri="{9D8B030D-6E8A-4147-A177-3AD203B41FA5}">
                      <a16:colId xmlns:a16="http://schemas.microsoft.com/office/drawing/2014/main" val="20002"/>
                    </a:ext>
                  </a:extLst>
                </a:gridCol>
                <a:gridCol w="1621790">
                  <a:extLst>
                    <a:ext uri="{9D8B030D-6E8A-4147-A177-3AD203B41FA5}">
                      <a16:colId xmlns:a16="http://schemas.microsoft.com/office/drawing/2014/main" val="20003"/>
                    </a:ext>
                  </a:extLst>
                </a:gridCol>
                <a:gridCol w="1621790">
                  <a:extLst>
                    <a:ext uri="{9D8B030D-6E8A-4147-A177-3AD203B41FA5}">
                      <a16:colId xmlns:a16="http://schemas.microsoft.com/office/drawing/2014/main" val="1284252174"/>
                    </a:ext>
                  </a:extLst>
                </a:gridCol>
              </a:tblGrid>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Apple Inc.</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Google</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Lexmark</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r>
                        <a:rPr lang="en-US" sz="900" dirty="0">
                          <a:uFill>
                            <a:solidFill>
                              <a:srgbClr val="000000"/>
                            </a:solidFill>
                          </a:uFill>
                          <a:sym typeface="Verdana"/>
                        </a:rPr>
                        <a:t>Qualcomm</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Xerox</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77240">
                <a:tc>
                  <a:txBody>
                    <a:bodyPr/>
                    <a:lstStyle/>
                    <a:p>
                      <a:pPr marR="40640" defTabSz="914400">
                        <a:spcBef>
                          <a:spcPts val="400"/>
                        </a:spcBef>
                        <a:tabLst>
                          <a:tab pos="914400" algn="l"/>
                        </a:tabLst>
                        <a:defRPr sz="1800">
                          <a:uFillTx/>
                        </a:defRPr>
                      </a:pPr>
                      <a:r>
                        <a:rPr sz="900" dirty="0">
                          <a:uFill>
                            <a:solidFill>
                              <a:srgbClr val="000000"/>
                            </a:solidFill>
                          </a:uFill>
                          <a:sym typeface="Verdana"/>
                        </a:rPr>
                        <a:t>Brother Industries</a:t>
                      </a:r>
                      <a:r>
                        <a:rPr lang="en-US" sz="900" dirty="0">
                          <a:uFill>
                            <a:solidFill>
                              <a:srgbClr val="000000"/>
                            </a:solidFill>
                          </a:uFill>
                          <a:sym typeface="Verdana"/>
                        </a:rPr>
                        <a:t>, Ltd.</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High North, Inc.</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Meteor Network</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Ricoh</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YSoft</a:t>
                      </a:r>
                      <a:endParaRPr sz="900" dirty="0">
                        <a:uFill>
                          <a:solidFill>
                            <a:srgbClr val="000000"/>
                          </a:solidFill>
                        </a:uFill>
                        <a:sym typeface="Verdana"/>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77240">
                <a:tc>
                  <a:txBody>
                    <a:bodyPr/>
                    <a:lstStyle/>
                    <a:p>
                      <a:pPr marR="40640" defTabSz="914400">
                        <a:spcBef>
                          <a:spcPts val="400"/>
                        </a:spcBef>
                        <a:tabLst>
                          <a:tab pos="914400" algn="l"/>
                        </a:tabLst>
                        <a:defRPr sz="1800">
                          <a:uFillTx/>
                        </a:defRPr>
                      </a:pPr>
                      <a:r>
                        <a:rPr sz="900" dirty="0">
                          <a:uFill>
                            <a:solidFill>
                              <a:srgbClr val="000000"/>
                            </a:solidFill>
                          </a:uFill>
                          <a:sym typeface="Verdana"/>
                        </a:rPr>
                        <a:t>Canon</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r>
                        <a:rPr lang="en-US" sz="900" dirty="0"/>
                        <a:t>HP Inc.</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Microsoft</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Synaptics</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endParaRPr lang="en-US"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Danny Brennan</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Intel</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MPI Tech Inc.</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t>Technical Interface Consulting</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endParaRPr sz="900" dirty="0">
                        <a:solidFill>
                          <a:schemeClr val="tx1"/>
                        </a:solidFill>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Epson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Konica Minolta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Oki Data</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Toshiba Business Solutions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Fuji Xerox</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Kyocera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PaperCut Software</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Tykodi Consulting Services LLC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6717598"/>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9906" y="1718587"/>
            <a:ext cx="406630" cy="482442"/>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7067" y="2595813"/>
            <a:ext cx="837873" cy="335149"/>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614437" y="3429000"/>
            <a:ext cx="1277568" cy="315635"/>
          </a:xfrm>
          <a:prstGeom prst="rect">
            <a:avLst/>
          </a:prstGeom>
        </p:spPr>
      </p:pic>
      <p:pic>
        <p:nvPicPr>
          <p:cNvPr id="6" name="Picture 5">
            <a:extLst>
              <a:ext uri="{FF2B5EF4-FFF2-40B4-BE49-F238E27FC236}">
                <a16:creationId xmlns:a16="http://schemas.microsoft.com/office/drawing/2014/main" id="{3949A22C-CC90-5E41-AD0C-F52514038EBF}"/>
              </a:ext>
            </a:extLst>
          </p:cNvPr>
          <p:cNvPicPr>
            <a:picLocks noChangeAspect="1"/>
          </p:cNvPicPr>
          <p:nvPr/>
        </p:nvPicPr>
        <p:blipFill>
          <a:blip r:embed="rId5"/>
          <a:stretch>
            <a:fillRect/>
          </a:stretch>
        </p:blipFill>
        <p:spPr>
          <a:xfrm>
            <a:off x="795519" y="4906921"/>
            <a:ext cx="915403" cy="357580"/>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7661" y="5728462"/>
            <a:ext cx="1340270" cy="429744"/>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01598" y="2690473"/>
            <a:ext cx="1335113" cy="237202"/>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88943" y="3406606"/>
            <a:ext cx="360422" cy="360422"/>
          </a:xfrm>
          <a:prstGeom prst="rect">
            <a:avLst/>
          </a:prstGeom>
        </p:spPr>
      </p:pic>
      <p:pic>
        <p:nvPicPr>
          <p:cNvPr id="13" name="Picture 12">
            <a:extLst>
              <a:ext uri="{FF2B5EF4-FFF2-40B4-BE49-F238E27FC236}">
                <a16:creationId xmlns:a16="http://schemas.microsoft.com/office/drawing/2014/main" id="{04CC57D0-3DC0-444B-8990-BF02637F8AE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60803" y="4097939"/>
            <a:ext cx="616701" cy="465434"/>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510013" y="4861612"/>
            <a:ext cx="713247" cy="492978"/>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11"/>
          <a:stretch>
            <a:fillRect/>
          </a:stretch>
        </p:blipFill>
        <p:spPr>
          <a:xfrm>
            <a:off x="2306356" y="5697116"/>
            <a:ext cx="1120559" cy="416952"/>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936999" y="1873810"/>
            <a:ext cx="1270000" cy="262467"/>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94070" y="2592527"/>
            <a:ext cx="835210" cy="335148"/>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956572" y="3498000"/>
            <a:ext cx="1110206" cy="177633"/>
          </a:xfrm>
          <a:prstGeom prst="rect">
            <a:avLst/>
          </a:prstGeom>
        </p:spPr>
      </p:pic>
      <p:pic>
        <p:nvPicPr>
          <p:cNvPr id="19" name="Picture 18">
            <a:extLst>
              <a:ext uri="{FF2B5EF4-FFF2-40B4-BE49-F238E27FC236}">
                <a16:creationId xmlns:a16="http://schemas.microsoft.com/office/drawing/2014/main" id="{F473FE72-7293-814C-84C3-1ED51BB121C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306634" y="4140733"/>
            <a:ext cx="530729" cy="312194"/>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101781" y="4918027"/>
            <a:ext cx="819788" cy="335368"/>
          </a:xfrm>
          <a:prstGeom prst="rect">
            <a:avLst/>
          </a:prstGeom>
        </p:spPr>
      </p:pic>
      <p:pic>
        <p:nvPicPr>
          <p:cNvPr id="21" name="Picture 20">
            <a:extLst>
              <a:ext uri="{FF2B5EF4-FFF2-40B4-BE49-F238E27FC236}">
                <a16:creationId xmlns:a16="http://schemas.microsoft.com/office/drawing/2014/main" id="{0489AE71-9DB4-FD4D-80BD-EF8466BB572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183286" y="1279038"/>
            <a:ext cx="1926929" cy="1488991"/>
          </a:xfrm>
          <a:prstGeom prst="rect">
            <a:avLst/>
          </a:prstGeom>
        </p:spPr>
      </p:pic>
      <p:pic>
        <p:nvPicPr>
          <p:cNvPr id="2" name="Picture 1">
            <a:extLst>
              <a:ext uri="{FF2B5EF4-FFF2-40B4-BE49-F238E27FC236}">
                <a16:creationId xmlns:a16="http://schemas.microsoft.com/office/drawing/2014/main" id="{5072A0EF-D815-7D4F-BDBC-057C16F04BEB}"/>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619447" y="4866945"/>
            <a:ext cx="1047340" cy="335149"/>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760526" y="5697116"/>
            <a:ext cx="765181" cy="312194"/>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20"/>
          <a:stretch>
            <a:fillRect/>
          </a:stretch>
        </p:blipFill>
        <p:spPr>
          <a:xfrm>
            <a:off x="5511750" y="2645801"/>
            <a:ext cx="1270000" cy="2286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389528" y="1830782"/>
            <a:ext cx="959254" cy="305495"/>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22"/>
          <a:stretch>
            <a:fillRect/>
          </a:stretch>
        </p:blipFill>
        <p:spPr>
          <a:xfrm>
            <a:off x="5591646" y="3467314"/>
            <a:ext cx="1110207" cy="239003"/>
          </a:xfrm>
          <a:prstGeom prst="rect">
            <a:avLst/>
          </a:prstGeom>
        </p:spPr>
      </p:pic>
      <p:pic>
        <p:nvPicPr>
          <p:cNvPr id="35" name="Picture 34">
            <a:extLst>
              <a:ext uri="{FF2B5EF4-FFF2-40B4-BE49-F238E27FC236}">
                <a16:creationId xmlns:a16="http://schemas.microsoft.com/office/drawing/2014/main" id="{93A9B3C7-46DE-D349-93AD-91CD79D6404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244069" y="1882217"/>
            <a:ext cx="1112433" cy="227346"/>
          </a:xfrm>
          <a:prstGeom prst="rect">
            <a:avLst/>
          </a:prstGeom>
        </p:spPr>
      </p:pic>
      <p:pic>
        <p:nvPicPr>
          <p:cNvPr id="23" name="Picture 22">
            <a:extLst>
              <a:ext uri="{FF2B5EF4-FFF2-40B4-BE49-F238E27FC236}">
                <a16:creationId xmlns:a16="http://schemas.microsoft.com/office/drawing/2014/main" id="{69E13B53-EB3F-7C49-8C63-BCA9C07F9D0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034153" y="5722549"/>
            <a:ext cx="1075693" cy="326993"/>
          </a:xfrm>
          <a:prstGeom prst="rect">
            <a:avLst/>
          </a:prstGeom>
        </p:spPr>
      </p:pic>
    </p:spTree>
    <p:extLst>
      <p:ext uri="{BB962C8B-B14F-4D97-AF65-F5344CB8AC3E}">
        <p14:creationId xmlns:p14="http://schemas.microsoft.com/office/powerpoint/2010/main" val="80392304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prstGeom prst="rect">
            <a:avLst/>
          </a:prstGeom>
        </p:spPr>
        <p:txBody>
          <a:bodyPr>
            <a:normAutofit/>
          </a:bodyPr>
          <a:lstStyle/>
          <a:p>
            <a:r>
              <a:rPr lang="en-US" dirty="0"/>
              <a:t>2020</a:t>
            </a:r>
          </a:p>
          <a:p>
            <a:endParaRPr lang="en-US" dirty="0"/>
          </a:p>
          <a:p>
            <a:pPr lvl="1"/>
            <a:r>
              <a:rPr lang="en-US" dirty="0"/>
              <a:t>February 4-5: Virtual?</a:t>
            </a:r>
          </a:p>
          <a:p>
            <a:pPr lvl="1"/>
            <a:endParaRPr lang="en-US" dirty="0"/>
          </a:p>
          <a:p>
            <a:pPr lvl="1"/>
            <a:r>
              <a:rPr lang="en-US" dirty="0"/>
              <a:t>May 5-7: Lexington, Kentucky (Hosted by Lexmark)</a:t>
            </a:r>
          </a:p>
          <a:p>
            <a:pPr lvl="1"/>
            <a:endParaRPr lang="en-US" dirty="0"/>
          </a:p>
          <a:p>
            <a:pPr lvl="1"/>
            <a:r>
              <a:rPr lang="en-US" dirty="0"/>
              <a:t>August 26-27: Virtual?</a:t>
            </a:r>
          </a:p>
          <a:p>
            <a:pPr lvl="1"/>
            <a:endParaRPr lang="en-US" dirty="0"/>
          </a:p>
          <a:p>
            <a:pPr lvl="1"/>
            <a:r>
              <a:rPr lang="en-US" dirty="0"/>
              <a:t>November 11-12: Virtual</a:t>
            </a:r>
          </a:p>
          <a:p>
            <a:endParaRPr lang="en-US" dirty="0"/>
          </a:p>
          <a:p>
            <a:endParaRPr lang="en-US" dirty="0"/>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14</a:t>
            </a:fld>
            <a:endParaRPr/>
          </a:p>
        </p:txBody>
      </p:sp>
      <p:sp>
        <p:nvSpPr>
          <p:cNvPr id="3" name="TextBox 2">
            <a:extLst>
              <a:ext uri="{FF2B5EF4-FFF2-40B4-BE49-F238E27FC236}">
                <a16:creationId xmlns:a16="http://schemas.microsoft.com/office/drawing/2014/main" id="{EBCD5AF1-65B8-5945-97F5-AD2ACFB0D156}"/>
              </a:ext>
            </a:extLst>
          </p:cNvPr>
          <p:cNvSpPr txBox="1"/>
          <p:nvPr/>
        </p:nvSpPr>
        <p:spPr>
          <a:xfrm>
            <a:off x="1158245" y="6164445"/>
            <a:ext cx="682751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solidFill>
                  <a:srgbClr val="FF0000"/>
                </a:solidFill>
              </a:rPr>
              <a:t>Contact </a:t>
            </a:r>
            <a:r>
              <a:rPr lang="en-US" dirty="0">
                <a:solidFill>
                  <a:srgbClr val="FF0000"/>
                </a:solidFill>
                <a:hlinkClick r:id="rId2"/>
              </a:rPr>
              <a:t>chair@pwg.org</a:t>
            </a:r>
            <a:r>
              <a:rPr lang="en-US" dirty="0">
                <a:solidFill>
                  <a:srgbClr val="FF0000"/>
                </a:solidFill>
              </a:rPr>
              <a:t> if you are interested in hosting a PWG F2F event</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a:hlinkClick r:id="rId3"/>
              </a:rPr>
              <a:t>https://www.pwg.org/ipp/everywhere.html</a:t>
            </a:r>
            <a:r>
              <a:rPr lang="en-US" dirty="0"/>
              <a:t> </a:t>
            </a:r>
          </a:p>
          <a:p>
            <a:endParaRPr lang="en-US" dirty="0"/>
          </a:p>
          <a:p>
            <a:r>
              <a:rPr lang="en-US" dirty="0"/>
              <a:t>IPP Everywhere™ Self Certification 1.0 Update 3</a:t>
            </a:r>
          </a:p>
          <a:p>
            <a:pPr lvl="1">
              <a:buFont typeface="Wingdings" pitchFamily="2" charset="2"/>
              <a:buChar char="à"/>
            </a:pPr>
            <a:r>
              <a:rPr lang="en-US" dirty="0">
                <a:sym typeface="Wingdings" pitchFamily="2" charset="2"/>
              </a:rPr>
              <a:t>Current certification toolset available on PWG website</a:t>
            </a:r>
          </a:p>
          <a:p>
            <a:pPr lvl="1">
              <a:buFont typeface="Wingdings" pitchFamily="2" charset="2"/>
              <a:buChar char="à"/>
            </a:pPr>
            <a:r>
              <a:rPr lang="en-US" dirty="0">
                <a:sym typeface="Wingdings" pitchFamily="2" charset="2"/>
              </a:rPr>
              <a:t>Released November 2018</a:t>
            </a:r>
          </a:p>
          <a:p>
            <a:pPr lvl="1">
              <a:buFont typeface="Wingdings" pitchFamily="2" charset="2"/>
              <a:buChar char="à"/>
            </a:pPr>
            <a:endParaRPr lang="en-US" dirty="0"/>
          </a:p>
          <a:p>
            <a:r>
              <a:rPr lang="en-US" dirty="0">
                <a:solidFill>
                  <a:schemeClr val="tx1"/>
                </a:solidFill>
              </a:rPr>
              <a:t>412</a:t>
            </a:r>
            <a:r>
              <a:rPr lang="en-US" dirty="0"/>
              <a:t> printers now certified!</a:t>
            </a:r>
          </a:p>
          <a:p>
            <a:pPr lvl="1"/>
            <a:r>
              <a:rPr lang="en-US" dirty="0">
                <a:hlinkClick r:id="rId4"/>
              </a:rPr>
              <a:t>https://www.pwg.org/dynamo/eveprinters.php</a:t>
            </a:r>
            <a:endParaRPr lang="en-US" dirty="0"/>
          </a:p>
          <a:p>
            <a:pPr lvl="1"/>
            <a:r>
              <a:rPr lang="en-US" dirty="0"/>
              <a:t>More on the way!</a:t>
            </a:r>
          </a:p>
          <a:p>
            <a:endParaRPr lang="en-US" dirty="0"/>
          </a:p>
          <a:p>
            <a:r>
              <a:rPr lang="en-US" dirty="0"/>
              <a:t>More to come</a:t>
            </a:r>
          </a:p>
          <a:p>
            <a:pPr lvl="1"/>
            <a:r>
              <a:rPr lang="en-US" dirty="0"/>
              <a:t>IPP Everywhere™ v1.1 – PWG LC Q4 2019 / Q1 2020</a:t>
            </a:r>
          </a:p>
          <a:p>
            <a:pPr lvl="1"/>
            <a:r>
              <a:rPr lang="en-US" dirty="0"/>
              <a:t>IPP Everywhere™ Self Certification 1.1 – PWG LC Q1 2020</a:t>
            </a:r>
          </a:p>
          <a:p>
            <a:endParaRPr lang="en-US" sz="1600" dirty="0"/>
          </a:p>
          <a:p>
            <a:endParaRPr lang="en-US" sz="1600" dirty="0"/>
          </a:p>
          <a:p>
            <a:pPr lvl="1"/>
            <a:endParaRPr lang="en-US" sz="1600"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15</a:t>
            </a:fld>
            <a:endParaRPr/>
          </a:p>
        </p:txBody>
      </p:sp>
    </p:spTree>
    <p:extLst>
      <p:ext uri="{BB962C8B-B14F-4D97-AF65-F5344CB8AC3E}">
        <p14:creationId xmlns:p14="http://schemas.microsoft.com/office/powerpoint/2010/main" val="93886228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Recently Approved Specifications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lnSpcReduction="10000"/>
          </a:bodyPr>
          <a:lstStyle/>
          <a:p>
            <a:r>
              <a:rPr lang="en-US" dirty="0"/>
              <a:t>PWG MFD Alerts v1.1 – April 12, 2019</a:t>
            </a:r>
          </a:p>
          <a:p>
            <a:pPr lvl="1"/>
            <a:r>
              <a:rPr lang="en-US" dirty="0">
                <a:hlinkClick r:id="rId2"/>
              </a:rPr>
              <a:t>https://ftp.pwg.org/pub/pwg/candidates/cs-pwgmfdalerts11-20190412-5017.3.pdf</a:t>
            </a:r>
            <a:r>
              <a:rPr lang="en-US" dirty="0"/>
              <a:t> </a:t>
            </a:r>
          </a:p>
          <a:p>
            <a:pPr lvl="1"/>
            <a:endParaRPr lang="en-US" dirty="0"/>
          </a:p>
          <a:p>
            <a:r>
              <a:rPr lang="en-US" dirty="0"/>
              <a:t>IPP Document Object v1.1 – May 21, 2019</a:t>
            </a:r>
          </a:p>
          <a:p>
            <a:pPr lvl="1"/>
            <a:r>
              <a:rPr lang="en-US" dirty="0">
                <a:hlinkClick r:id="rId3"/>
              </a:rPr>
              <a:t>https://ftp.pwg.org/pub/pwg/candidates/cs-ippdocobject11-20190521-5100.5.pdf</a:t>
            </a:r>
            <a:r>
              <a:rPr lang="en-US" dirty="0"/>
              <a:t> </a:t>
            </a:r>
          </a:p>
          <a:p>
            <a:endParaRPr lang="en-US" dirty="0"/>
          </a:p>
          <a:p>
            <a:r>
              <a:rPr lang="en-US" dirty="0"/>
              <a:t>IPP Authentication Methods v1.0 – August 16, 2019</a:t>
            </a:r>
          </a:p>
          <a:p>
            <a:pPr lvl="1"/>
            <a:r>
              <a:rPr lang="en-US" dirty="0">
                <a:hlinkClick r:id="rId4"/>
              </a:rPr>
              <a:t>https://ftp.pwg.org/pub/pwg/informational/bp-ippauth10-20190816-5199.10.pdf</a:t>
            </a:r>
            <a:r>
              <a:rPr lang="en-US" dirty="0"/>
              <a:t> </a:t>
            </a:r>
          </a:p>
          <a:p>
            <a:endParaRPr lang="en-US" dirty="0"/>
          </a:p>
          <a:p>
            <a:r>
              <a:rPr lang="en-US" dirty="0"/>
              <a:t>IPP Job Extensions v2.0 – August 16, 2019</a:t>
            </a:r>
          </a:p>
          <a:p>
            <a:pPr lvl="1"/>
            <a:r>
              <a:rPr lang="en-US" dirty="0">
                <a:hlinkClick r:id="rId5"/>
              </a:rPr>
              <a:t>https://ftp.pwg.org/pub/pwg/candidates/cs-ippjobext20-20190816-5100.7.pdf</a:t>
            </a:r>
            <a:r>
              <a:rPr lang="en-US" dirty="0"/>
              <a:t> </a:t>
            </a:r>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16</a:t>
            </a:fld>
            <a:endParaRPr lang="en-US" dirty="0"/>
          </a:p>
        </p:txBody>
      </p:sp>
    </p:spTree>
    <p:extLst>
      <p:ext uri="{BB962C8B-B14F-4D97-AF65-F5344CB8AC3E}">
        <p14:creationId xmlns:p14="http://schemas.microsoft.com/office/powerpoint/2010/main" val="145232962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Public Relations Efforts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fontScale="92500"/>
          </a:bodyPr>
          <a:lstStyle/>
          <a:p>
            <a:r>
              <a:rPr lang="en-US" dirty="0"/>
              <a:t>Recent press releases</a:t>
            </a:r>
          </a:p>
          <a:p>
            <a:pPr lvl="1"/>
            <a:r>
              <a:rPr lang="en-US" dirty="0"/>
              <a:t>June 18: PWG / 3MF Consortium Liaison Agreement Establishment</a:t>
            </a:r>
          </a:p>
          <a:p>
            <a:pPr lvl="1"/>
            <a:r>
              <a:rPr lang="en-US" dirty="0"/>
              <a:t>May 22: Printer Working Group (PWG) to Address 3D Printing Standards at MAY 21 RAPID + TCT Additive Manufacturing Event</a:t>
            </a:r>
          </a:p>
          <a:p>
            <a:pPr lvl="1"/>
            <a:r>
              <a:rPr lang="en-US" dirty="0"/>
              <a:t>Oct. 9: Newly approved IPP specifications and Best Practices</a:t>
            </a:r>
          </a:p>
          <a:p>
            <a:pPr lvl="2"/>
            <a:r>
              <a:rPr lang="en-US" sz="1700" dirty="0"/>
              <a:t>IPP Authentication Methods v1.0</a:t>
            </a:r>
          </a:p>
          <a:p>
            <a:pPr lvl="2"/>
            <a:r>
              <a:rPr lang="en-US" sz="1700" dirty="0"/>
              <a:t>IPP Job Extensions v2.0</a:t>
            </a:r>
          </a:p>
          <a:p>
            <a:pPr lvl="2"/>
            <a:r>
              <a:rPr lang="en-US" sz="1700" dirty="0"/>
              <a:t>IPP Document Object v1.1</a:t>
            </a:r>
          </a:p>
          <a:p>
            <a:pPr lvl="2"/>
            <a:r>
              <a:rPr lang="en-US" sz="1700" dirty="0"/>
              <a:t>PWG MFD Alerts v1.1</a:t>
            </a:r>
            <a:endParaRPr lang="en-US" dirty="0"/>
          </a:p>
          <a:p>
            <a:pPr lvl="1"/>
            <a:endParaRPr lang="en-US" dirty="0"/>
          </a:p>
          <a:p>
            <a:r>
              <a:rPr lang="en-US" dirty="0"/>
              <a:t>Pending press releases</a:t>
            </a:r>
          </a:p>
          <a:p>
            <a:pPr lvl="1"/>
            <a:r>
              <a:rPr lang="en-US" dirty="0"/>
              <a:t>Status of IPP Everywhere™ Program</a:t>
            </a:r>
          </a:p>
          <a:p>
            <a:pPr lvl="1"/>
            <a:r>
              <a:rPr lang="en-US" dirty="0"/>
              <a:t>Recently approved 3D related PWG specifications and recently established 3D-related liaison relationships</a:t>
            </a:r>
          </a:p>
          <a:p>
            <a:pPr lvl="2"/>
            <a:r>
              <a:rPr lang="en-US" sz="1700" dirty="0"/>
              <a:t>IPP 3D Printing Extensions v1.1</a:t>
            </a:r>
          </a:p>
          <a:p>
            <a:pPr lvl="2"/>
            <a:r>
              <a:rPr lang="en-US" sz="1700" dirty="0"/>
              <a:t>PWG Safe G-Code Subset for 3D Printing v1.0</a:t>
            </a:r>
          </a:p>
          <a:p>
            <a:pPr lvl="1"/>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17</a:t>
            </a:fld>
            <a:endParaRPr lang="en-US" dirty="0"/>
          </a:p>
        </p:txBody>
      </p:sp>
    </p:spTree>
    <p:extLst>
      <p:ext uri="{BB962C8B-B14F-4D97-AF65-F5344CB8AC3E}">
        <p14:creationId xmlns:p14="http://schemas.microsoft.com/office/powerpoint/2010/main" val="27789966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Process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lstStyle/>
          <a:p>
            <a:r>
              <a:rPr lang="en-US" dirty="0"/>
              <a:t>Including Best Practices and Requirements documents in the numbering system</a:t>
            </a:r>
          </a:p>
          <a:p>
            <a:pPr lvl="1"/>
            <a:r>
              <a:rPr lang="en-US" dirty="0"/>
              <a:t>Update to "</a:t>
            </a:r>
            <a:r>
              <a:rPr lang="en-US" dirty="0" err="1"/>
              <a:t>pwg</a:t>
            </a:r>
            <a:r>
              <a:rPr lang="en-US" dirty="0"/>
              <a:t>-namespace-</a:t>
            </a:r>
            <a:r>
              <a:rPr lang="en-US" dirty="0" err="1"/>
              <a:t>policy.txt</a:t>
            </a:r>
            <a:r>
              <a:rPr lang="en-US" dirty="0"/>
              <a:t>" in development</a:t>
            </a:r>
          </a:p>
          <a:p>
            <a:pPr lvl="1"/>
            <a:r>
              <a:rPr lang="en-US" dirty="0"/>
              <a:t>Update to "ipp-registry-</a:t>
            </a:r>
            <a:r>
              <a:rPr lang="en-US" dirty="0" err="1"/>
              <a:t>policy.txt</a:t>
            </a:r>
            <a:r>
              <a:rPr lang="en-US" dirty="0"/>
              <a:t>" in development</a:t>
            </a:r>
          </a:p>
          <a:p>
            <a:endParaRPr lang="en-US" dirty="0"/>
          </a:p>
          <a:p>
            <a:r>
              <a:rPr lang="en-US" dirty="0"/>
              <a:t>Process v4.0 still a work in progress</a:t>
            </a:r>
          </a:p>
          <a:p>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18</a:t>
            </a:fld>
            <a:endParaRPr lang="en-US" dirty="0"/>
          </a:p>
        </p:txBody>
      </p:sp>
    </p:spTree>
    <p:extLst>
      <p:ext uri="{BB962C8B-B14F-4D97-AF65-F5344CB8AC3E}">
        <p14:creationId xmlns:p14="http://schemas.microsoft.com/office/powerpoint/2010/main" val="176177847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Website &amp; Infrastructure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lstStyle/>
          <a:p>
            <a:r>
              <a:rPr lang="en-US" dirty="0"/>
              <a:t>Moving to new web hosting facilities</a:t>
            </a:r>
          </a:p>
          <a:p>
            <a:pPr lvl="1"/>
            <a:r>
              <a:rPr lang="en-US" dirty="0"/>
              <a:t>Started in 2018</a:t>
            </a:r>
          </a:p>
          <a:p>
            <a:pPr lvl="1"/>
            <a:r>
              <a:rPr lang="en-US" dirty="0"/>
              <a:t>Slow progress because the shift requires a shift in how the various services are managed; not just a simple "lift and drop"</a:t>
            </a:r>
          </a:p>
          <a:p>
            <a:pPr lvl="2"/>
            <a:r>
              <a:rPr lang="en-US" dirty="0"/>
              <a:t>Static Website</a:t>
            </a:r>
          </a:p>
          <a:p>
            <a:pPr lvl="2"/>
            <a:r>
              <a:rPr lang="en-US" dirty="0"/>
              <a:t>Dynamic Website</a:t>
            </a:r>
          </a:p>
          <a:p>
            <a:pPr lvl="3"/>
            <a:r>
              <a:rPr lang="en-US" dirty="0"/>
              <a:t>IPP Everywhere Certification Portal</a:t>
            </a:r>
          </a:p>
          <a:p>
            <a:pPr lvl="3"/>
            <a:r>
              <a:rPr lang="en-US" dirty="0"/>
              <a:t>Blog / article / news reporting</a:t>
            </a:r>
          </a:p>
          <a:p>
            <a:pPr lvl="3"/>
            <a:r>
              <a:rPr lang="en-US" dirty="0"/>
              <a:t>Document errata issue reporting system</a:t>
            </a:r>
          </a:p>
          <a:p>
            <a:pPr lvl="2"/>
            <a:r>
              <a:rPr lang="en-US" dirty="0"/>
              <a:t>FTP Site</a:t>
            </a:r>
          </a:p>
          <a:p>
            <a:pPr lvl="2"/>
            <a:r>
              <a:rPr lang="en-US" dirty="0"/>
              <a:t>Mailing lists</a:t>
            </a:r>
          </a:p>
          <a:p>
            <a:pPr lvl="1"/>
            <a:endParaRPr lang="en-US" dirty="0"/>
          </a:p>
          <a:p>
            <a:pPr lvl="1"/>
            <a:r>
              <a:rPr lang="en-US" dirty="0"/>
              <a:t>Update to "ipp-registry-</a:t>
            </a:r>
            <a:r>
              <a:rPr lang="en-US" dirty="0" err="1"/>
              <a:t>policy.txt</a:t>
            </a:r>
            <a:r>
              <a:rPr lang="en-US" dirty="0"/>
              <a:t>" will decouple process from reflector archives</a:t>
            </a:r>
          </a:p>
          <a:p>
            <a:endParaRPr lang="en-US" dirty="0"/>
          </a:p>
          <a:p>
            <a:pPr marL="40640" indent="0">
              <a:buNone/>
            </a:pPr>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19</a:t>
            </a:fld>
            <a:endParaRPr lang="en-US" dirty="0"/>
          </a:p>
        </p:txBody>
      </p:sp>
    </p:spTree>
    <p:extLst>
      <p:ext uri="{BB962C8B-B14F-4D97-AF65-F5344CB8AC3E}">
        <p14:creationId xmlns:p14="http://schemas.microsoft.com/office/powerpoint/2010/main" val="5971924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lnSpcReduction="10000"/>
          </a:bodyPr>
          <a:lstStyle/>
          <a:p>
            <a:r>
              <a:rPr lang="en-US" dirty="0"/>
              <a:t>Original notion: Update existing Process 3.0 to merge in subsequently published PWG process documents</a:t>
            </a:r>
          </a:p>
          <a:p>
            <a:pPr lvl="1"/>
            <a:r>
              <a:rPr lang="en-US" sz="1200" dirty="0">
                <a:solidFill>
                  <a:srgbClr val="FF0000"/>
                </a:solidFill>
              </a:rPr>
              <a:t>pwg-policy-call-for-obj-last-call-formal-vote-draft-2.txt (draft)</a:t>
            </a:r>
          </a:p>
          <a:p>
            <a:pPr lvl="1"/>
            <a:r>
              <a:rPr lang="en-US" sz="1200" dirty="0">
                <a:solidFill>
                  <a:srgbClr val="FF0000"/>
                </a:solidFill>
              </a:rPr>
              <a:t>ipp-registry-policy-20191022.docx</a:t>
            </a:r>
          </a:p>
          <a:p>
            <a:pPr lvl="1"/>
            <a:r>
              <a:rPr lang="en-US" sz="1200" dirty="0"/>
              <a:t>pwg-billing-policy-20141001.txt</a:t>
            </a:r>
          </a:p>
          <a:p>
            <a:pPr lvl="1"/>
            <a:r>
              <a:rPr lang="en-US" sz="1200" dirty="0"/>
              <a:t>pwg-white-policy-20140505.txt</a:t>
            </a:r>
          </a:p>
          <a:p>
            <a:pPr lvl="1"/>
            <a:r>
              <a:rPr lang="en-US" sz="1200" dirty="0"/>
              <a:t>pwg-charter-policy-20140407.txt</a:t>
            </a:r>
          </a:p>
          <a:p>
            <a:pPr lvl="1"/>
            <a:r>
              <a:rPr lang="en-US" sz="1200" dirty="0"/>
              <a:t>pwg-prototype-policy-20121029.txt</a:t>
            </a:r>
          </a:p>
          <a:p>
            <a:pPr lvl="1"/>
            <a:r>
              <a:rPr lang="en-US" sz="1200" dirty="0">
                <a:solidFill>
                  <a:srgbClr val="FF0000"/>
                </a:solidFill>
              </a:rPr>
              <a:t>pwg-namespace-policy-20190823.docx (latest draft)</a:t>
            </a:r>
          </a:p>
          <a:p>
            <a:r>
              <a:rPr lang="en-US" sz="2000" dirty="0"/>
              <a:t>Revised notion: Refactor the Process document to describe the processes of the PWG to make them simple and obvious to the uninitiated reader:</a:t>
            </a:r>
          </a:p>
          <a:p>
            <a:pPr lvl="1"/>
            <a:r>
              <a:rPr lang="en-US" sz="1600" dirty="0"/>
              <a:t>Proposing new work to the PWG</a:t>
            </a:r>
          </a:p>
          <a:p>
            <a:pPr lvl="1"/>
            <a:r>
              <a:rPr lang="en-US" sz="1600" dirty="0"/>
              <a:t>Approving new work and assigning to a PWG work group</a:t>
            </a:r>
          </a:p>
          <a:p>
            <a:pPr lvl="1"/>
            <a:r>
              <a:rPr lang="en-US" sz="1600" dirty="0"/>
              <a:t>PWG approval for various document types</a:t>
            </a:r>
          </a:p>
          <a:p>
            <a:pPr lvl="2"/>
            <a:r>
              <a:rPr lang="en-US" sz="1600" dirty="0"/>
              <a:t>whitepaper</a:t>
            </a:r>
          </a:p>
          <a:p>
            <a:pPr lvl="2"/>
            <a:r>
              <a:rPr lang="en-US" sz="1600" dirty="0"/>
              <a:t>standard</a:t>
            </a:r>
          </a:p>
          <a:p>
            <a:pPr lvl="2"/>
            <a:r>
              <a:rPr lang="en-US" sz="1600" dirty="0"/>
              <a:t>etc.</a:t>
            </a:r>
          </a:p>
        </p:txBody>
      </p:sp>
      <p:sp>
        <p:nvSpPr>
          <p:cNvPr id="2" name="Title 1"/>
          <p:cNvSpPr>
            <a:spLocks noGrp="1"/>
          </p:cNvSpPr>
          <p:nvPr>
            <p:ph type="title"/>
          </p:nvPr>
        </p:nvSpPr>
        <p:spPr/>
        <p:txBody>
          <a:bodyPr/>
          <a:lstStyle/>
          <a:p>
            <a:r>
              <a:rPr lang="en-US" dirty="0"/>
              <a:t>Process v4.0</a:t>
            </a:r>
          </a:p>
        </p:txBody>
      </p:sp>
      <p:sp>
        <p:nvSpPr>
          <p:cNvPr id="4" name="Shape 334">
            <a:extLst>
              <a:ext uri="{FF2B5EF4-FFF2-40B4-BE49-F238E27FC236}">
                <a16:creationId xmlns:a16="http://schemas.microsoft.com/office/drawing/2014/main" id="{73C27915-5971-8946-AD70-85D600A5047A}"/>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20</a:t>
            </a:fld>
            <a:endParaRPr/>
          </a:p>
        </p:txBody>
      </p:sp>
    </p:spTree>
    <p:extLst>
      <p:ext uri="{BB962C8B-B14F-4D97-AF65-F5344CB8AC3E}">
        <p14:creationId xmlns:p14="http://schemas.microsoft.com/office/powerpoint/2010/main" val="166396029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Toolchain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fontScale="85000" lnSpcReduction="20000"/>
          </a:bodyPr>
          <a:lstStyle/>
          <a:p>
            <a:r>
              <a:rPr lang="en-US" dirty="0"/>
              <a:t>Current Toolset</a:t>
            </a:r>
          </a:p>
          <a:p>
            <a:pPr lvl="1"/>
            <a:r>
              <a:rPr lang="en-US" dirty="0"/>
              <a:t>Microsoft Word for specifications</a:t>
            </a:r>
          </a:p>
          <a:p>
            <a:pPr lvl="1"/>
            <a:r>
              <a:rPr lang="en-US" dirty="0"/>
              <a:t>Microsoft PowerPoint for presentations</a:t>
            </a:r>
          </a:p>
          <a:p>
            <a:pPr lvl="1"/>
            <a:r>
              <a:rPr lang="en-US" dirty="0"/>
              <a:t>Plain text for policy documents</a:t>
            </a:r>
          </a:p>
          <a:p>
            <a:endParaRPr lang="en-US" dirty="0"/>
          </a:p>
          <a:p>
            <a:r>
              <a:rPr lang="en-US" dirty="0"/>
              <a:t>Why change?</a:t>
            </a:r>
          </a:p>
          <a:p>
            <a:pPr lvl="1"/>
            <a:r>
              <a:rPr lang="en-US" dirty="0"/>
              <a:t>Authoring specifications with Word can be a very manual and error-prone process (e.g. references are awkward)</a:t>
            </a:r>
          </a:p>
          <a:p>
            <a:pPr lvl="1"/>
            <a:r>
              <a:rPr lang="en-US" b="1" u="sng" dirty="0"/>
              <a:t>Collaborative offline review could accelerate the PWG standards development process</a:t>
            </a:r>
          </a:p>
          <a:p>
            <a:pPr marL="40640" indent="0">
              <a:buNone/>
            </a:pPr>
            <a:endParaRPr lang="en-US" dirty="0"/>
          </a:p>
          <a:p>
            <a:r>
              <a:rPr lang="en-US" dirty="0"/>
              <a:t>Future alternatives</a:t>
            </a:r>
          </a:p>
          <a:p>
            <a:pPr lvl="1"/>
            <a:r>
              <a:rPr lang="en-US" dirty="0"/>
              <a:t>LibreOffice 6 for specifications and presentations</a:t>
            </a:r>
          </a:p>
          <a:p>
            <a:pPr lvl="2"/>
            <a:r>
              <a:rPr lang="en-US" dirty="0"/>
              <a:t>Smith "experimented" with this 2017-2018</a:t>
            </a:r>
          </a:p>
          <a:p>
            <a:pPr lvl="3"/>
            <a:r>
              <a:rPr lang="en-US" dirty="0"/>
              <a:t>Conclusion: painful...</a:t>
            </a:r>
          </a:p>
          <a:p>
            <a:pPr lvl="1"/>
            <a:endParaRPr lang="en-US" dirty="0"/>
          </a:p>
          <a:p>
            <a:pPr lvl="1"/>
            <a:r>
              <a:rPr lang="en-US" dirty="0" err="1"/>
              <a:t>Metanorma</a:t>
            </a:r>
            <a:r>
              <a:rPr lang="en-US" dirty="0"/>
              <a:t>: </a:t>
            </a:r>
            <a:r>
              <a:rPr lang="en-US" dirty="0" err="1"/>
              <a:t>Asciidoc</a:t>
            </a:r>
            <a:r>
              <a:rPr lang="en-US" dirty="0"/>
              <a:t> / </a:t>
            </a:r>
            <a:r>
              <a:rPr lang="en-US" dirty="0" err="1"/>
              <a:t>Asciidoctor</a:t>
            </a:r>
            <a:r>
              <a:rPr lang="en-US" dirty="0"/>
              <a:t> extension for writing specifications</a:t>
            </a:r>
          </a:p>
          <a:p>
            <a:pPr lvl="2"/>
            <a:r>
              <a:rPr lang="en-US" dirty="0"/>
              <a:t>In limited use in IETF and other SDOs</a:t>
            </a:r>
          </a:p>
          <a:p>
            <a:pPr lvl="2"/>
            <a:r>
              <a:rPr lang="en-US" dirty="0"/>
              <a:t>Ira and Mike have been investigating; some undesirable qualities</a:t>
            </a:r>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21</a:t>
            </a:fld>
            <a:endParaRPr lang="en-US" dirty="0"/>
          </a:p>
        </p:txBody>
      </p:sp>
    </p:spTree>
    <p:extLst>
      <p:ext uri="{BB962C8B-B14F-4D97-AF65-F5344CB8AC3E}">
        <p14:creationId xmlns:p14="http://schemas.microsoft.com/office/powerpoint/2010/main" val="247109216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85000" lnSpcReduction="20000"/>
          </a:bodyPr>
          <a:lstStyle/>
          <a:p>
            <a:r>
              <a:rPr lang="en-US" dirty="0"/>
              <a:t>Purpose:</a:t>
            </a:r>
          </a:p>
          <a:p>
            <a:pPr lvl="1"/>
            <a:r>
              <a:rPr lang="en-US" dirty="0"/>
              <a:t>A document that describes the PWG's core tenets and design principles that guide the design and creation of its IPP, Semantic Model, MIBs, and other technologies</a:t>
            </a:r>
          </a:p>
          <a:p>
            <a:pPr lvl="1"/>
            <a:endParaRPr lang="en-US" dirty="0"/>
          </a:p>
          <a:p>
            <a:r>
              <a:rPr lang="en-US" dirty="0"/>
              <a:t>Scope / Topics to be Covered:</a:t>
            </a:r>
          </a:p>
          <a:p>
            <a:pPr lvl="1"/>
            <a:r>
              <a:rPr lang="en-US" sz="1600" dirty="0"/>
              <a:t>IPP</a:t>
            </a:r>
          </a:p>
          <a:p>
            <a:pPr lvl="2"/>
            <a:r>
              <a:rPr lang="en-US" sz="1600" dirty="0"/>
              <a:t>Late binding principle</a:t>
            </a:r>
          </a:p>
          <a:p>
            <a:pPr lvl="2"/>
            <a:r>
              <a:rPr lang="en-US" sz="1600" dirty="0"/>
              <a:t>Intent vs. process for Job fidelity</a:t>
            </a:r>
          </a:p>
          <a:p>
            <a:pPr lvl="2"/>
            <a:r>
              <a:rPr lang="en-US" sz="1600" dirty="0"/>
              <a:t>Value of separating Job attributes from Document content</a:t>
            </a:r>
          </a:p>
          <a:p>
            <a:pPr lvl="2"/>
            <a:r>
              <a:rPr lang="en-US" sz="1600" dirty="0"/>
              <a:t>IPP attribute types and design patterns</a:t>
            </a:r>
          </a:p>
          <a:p>
            <a:pPr lvl="3"/>
            <a:r>
              <a:rPr lang="en-US" sz="1200" dirty="0"/>
              <a:t>Printer Status vs. Printer Description</a:t>
            </a:r>
          </a:p>
          <a:p>
            <a:pPr lvl="3"/>
            <a:r>
              <a:rPr lang="en-US" sz="1200" dirty="0"/>
              <a:t>xxx / xxx-supported / xxx-default vs. xxx / xxx-configured / xxx-supported</a:t>
            </a:r>
          </a:p>
          <a:p>
            <a:pPr lvl="3"/>
            <a:r>
              <a:rPr lang="en-US" sz="1200" dirty="0"/>
              <a:t>Collections vs. textual encoding of MIB sequences ("printer-finisher")</a:t>
            </a:r>
          </a:p>
          <a:p>
            <a:pPr lvl="1"/>
            <a:endParaRPr lang="en-US" sz="1600" dirty="0"/>
          </a:p>
          <a:p>
            <a:pPr lvl="1"/>
            <a:r>
              <a:rPr lang="en-US" sz="1600" dirty="0"/>
              <a:t>Semantic Model</a:t>
            </a:r>
          </a:p>
          <a:p>
            <a:pPr lvl="2"/>
            <a:r>
              <a:rPr lang="en-US" sz="1600" dirty="0"/>
              <a:t>Creates comprehensible view of the elements in an Imaging System,  allowing better communication with other standards organizations dealing with related matters.  </a:t>
            </a:r>
          </a:p>
          <a:p>
            <a:pPr lvl="2"/>
            <a:r>
              <a:rPr lang="en-US" sz="1600" dirty="0"/>
              <a:t>Presents the basic features necessary in communicating with imaging services, independent of the protocols used in that communication</a:t>
            </a:r>
          </a:p>
          <a:p>
            <a:pPr lvl="2"/>
            <a:r>
              <a:rPr lang="en-US" sz="1600" dirty="0"/>
              <a:t>Allows exploitation of the inherent parallelism between different types of imaging services (Print, Scan, Fax, etc.)</a:t>
            </a:r>
          </a:p>
        </p:txBody>
      </p:sp>
      <p:sp>
        <p:nvSpPr>
          <p:cNvPr id="2" name="Title 1"/>
          <p:cNvSpPr>
            <a:spLocks noGrp="1"/>
          </p:cNvSpPr>
          <p:nvPr>
            <p:ph type="title"/>
          </p:nvPr>
        </p:nvSpPr>
        <p:spPr/>
        <p:txBody>
          <a:bodyPr/>
          <a:lstStyle/>
          <a:p>
            <a:r>
              <a:rPr lang="en-US" dirty="0"/>
              <a:t>Design Principles Whitepaper</a:t>
            </a:r>
          </a:p>
        </p:txBody>
      </p:sp>
      <p:sp>
        <p:nvSpPr>
          <p:cNvPr id="4" name="Shape 334">
            <a:extLst>
              <a:ext uri="{FF2B5EF4-FFF2-40B4-BE49-F238E27FC236}">
                <a16:creationId xmlns:a16="http://schemas.microsoft.com/office/drawing/2014/main" id="{35191DEA-33EC-334A-9C03-F5CC51F8A02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22</a:t>
            </a:fld>
            <a:endParaRPr/>
          </a:p>
        </p:txBody>
      </p:sp>
    </p:spTree>
    <p:extLst>
      <p:ext uri="{BB962C8B-B14F-4D97-AF65-F5344CB8AC3E}">
        <p14:creationId xmlns:p14="http://schemas.microsoft.com/office/powerpoint/2010/main" val="133299910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dirty="0"/>
              <a:t>IPP Sample</a:t>
            </a:r>
          </a:p>
          <a:p>
            <a:pPr lvl="1"/>
            <a:r>
              <a:rPr lang="en-US" dirty="0">
                <a:hlinkClick r:id="rId3"/>
              </a:rPr>
              <a:t>https://github.com/istopwg/ippsample</a:t>
            </a:r>
            <a:endParaRPr lang="en-US" dirty="0"/>
          </a:p>
          <a:p>
            <a:pPr marL="497840" lvl="1" indent="0">
              <a:buNone/>
            </a:pPr>
            <a:endParaRPr lang="en-US" u="sng" dirty="0"/>
          </a:p>
          <a:p>
            <a:r>
              <a:rPr lang="en-US" u="sng"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u="sng" dirty="0"/>
              <a:t>IPP Registry</a:t>
            </a:r>
          </a:p>
          <a:p>
            <a:pPr lvl="1"/>
            <a:r>
              <a:rPr lang="en-US" u="sng" dirty="0">
                <a:hlinkClick r:id="rId5"/>
              </a:rPr>
              <a:t>https://github.com/istopwg/ippregistry</a:t>
            </a:r>
            <a:endParaRPr lang="en-US" u="sng" dirty="0"/>
          </a:p>
          <a:p>
            <a:pPr marL="40640"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23</a:t>
            </a:fld>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672C2-7973-6F4E-9EEB-AFFC631BDC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5400000">
            <a:off x="2593995" y="-895896"/>
            <a:ext cx="3956011" cy="8786280"/>
          </a:xfrm>
          <a:prstGeom prst="rect">
            <a:avLst/>
          </a:prstGeom>
        </p:spPr>
      </p:pic>
      <p:sp>
        <p:nvSpPr>
          <p:cNvPr id="192" name="Shape 192"/>
          <p:cNvSpPr>
            <a:spLocks noGrp="1"/>
          </p:cNvSpPr>
          <p:nvPr>
            <p:ph type="title"/>
          </p:nvPr>
        </p:nvSpPr>
        <p:spPr>
          <a:prstGeom prst="rect">
            <a:avLst/>
          </a:prstGeom>
        </p:spPr>
        <p:txBody>
          <a:bodyPr/>
          <a:lstStyle/>
          <a:p>
            <a:r>
              <a:t>Work In Progress</a:t>
            </a:r>
          </a:p>
        </p:txBody>
      </p:sp>
      <p:sp>
        <p:nvSpPr>
          <p:cNvPr id="194" name="Shape 194"/>
          <p:cNvSpPr/>
          <p:nvPr/>
        </p:nvSpPr>
        <p:spPr>
          <a:xfrm>
            <a:off x="3810000" y="5791200"/>
            <a:ext cx="1524000" cy="3810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Prototype</a:t>
            </a:r>
          </a:p>
        </p:txBody>
      </p:sp>
      <p:sp>
        <p:nvSpPr>
          <p:cNvPr id="195" name="Shape 195"/>
          <p:cNvSpPr/>
          <p:nvPr/>
        </p:nvSpPr>
        <p:spPr>
          <a:xfrm>
            <a:off x="5461000" y="5791200"/>
            <a:ext cx="1524000" cy="381000"/>
          </a:xfrm>
          <a:prstGeom prst="roundRect">
            <a:avLst>
              <a:gd name="adj" fmla="val 21180"/>
            </a:avLst>
          </a:prstGeom>
          <a:gradFill>
            <a:gsLst>
              <a:gs pos="0">
                <a:srgbClr val="FFA941"/>
              </a:gs>
              <a:gs pos="100000">
                <a:srgbClr val="D96C00"/>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Prototyped</a:t>
            </a:r>
          </a:p>
        </p:txBody>
      </p:sp>
      <p:sp>
        <p:nvSpPr>
          <p:cNvPr id="196" name="Shape 196"/>
          <p:cNvSpPr/>
          <p:nvPr/>
        </p:nvSpPr>
        <p:spPr>
          <a:xfrm>
            <a:off x="7112000" y="5791200"/>
            <a:ext cx="1524000" cy="3810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Stable</a:t>
            </a:r>
          </a:p>
        </p:txBody>
      </p:sp>
      <p:sp>
        <p:nvSpPr>
          <p:cNvPr id="197" name="Shape 197"/>
          <p:cNvSpPr/>
          <p:nvPr/>
        </p:nvSpPr>
        <p:spPr>
          <a:xfrm>
            <a:off x="2159000" y="5791200"/>
            <a:ext cx="1524000" cy="3810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Interim</a:t>
            </a:r>
          </a:p>
        </p:txBody>
      </p:sp>
      <p:sp>
        <p:nvSpPr>
          <p:cNvPr id="198" name="Shape 198"/>
          <p:cNvSpPr/>
          <p:nvPr/>
        </p:nvSpPr>
        <p:spPr>
          <a:xfrm>
            <a:off x="508000" y="5791200"/>
            <a:ext cx="1524000" cy="3810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Planned</a:t>
            </a:r>
          </a:p>
        </p:txBody>
      </p:sp>
      <p:sp>
        <p:nvSpPr>
          <p:cNvPr id="11" name="Shape 334">
            <a:extLst>
              <a:ext uri="{FF2B5EF4-FFF2-40B4-BE49-F238E27FC236}">
                <a16:creationId xmlns:a16="http://schemas.microsoft.com/office/drawing/2014/main" id="{6575D908-4312-7C4E-B7C9-2E2222B66132}"/>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25</a:t>
            </a:fld>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302" name="pwg-transparency.png"/>
          <p:cNvPicPr>
            <a:picLocks noChangeAspect="1"/>
          </p:cNvPicPr>
          <p:nvPr/>
        </p:nvPicPr>
        <p:blipFill>
          <a:blip r:embed="rId2"/>
          <a:stretch>
            <a:fillRect/>
          </a:stretch>
        </p:blipFill>
        <p:spPr>
          <a:xfrm>
            <a:off x="457200" y="457200"/>
            <a:ext cx="1905000" cy="2068620"/>
          </a:xfrm>
          <a:prstGeom prst="rect">
            <a:avLst/>
          </a:prstGeom>
        </p:spPr>
      </p:pic>
      <p:sp>
        <p:nvSpPr>
          <p:cNvPr id="304" name="Shape 304"/>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305" name="Shape 305"/>
          <p:cNvSpPr>
            <a:spLocks noGrp="1"/>
          </p:cNvSpPr>
          <p:nvPr>
            <p:ph type="title"/>
          </p:nvPr>
        </p:nvSpPr>
        <p:spPr>
          <a:prstGeom prst="rect">
            <a:avLst/>
          </a:prstGeom>
        </p:spPr>
        <p:txBody>
          <a:bodyPr/>
          <a:lstStyle/>
          <a:p>
            <a:r>
              <a:t>IDS Workgroup Status</a:t>
            </a:r>
          </a:p>
        </p:txBody>
      </p:sp>
      <p:sp>
        <p:nvSpPr>
          <p:cNvPr id="306" name="Shape 306"/>
          <p:cNvSpPr>
            <a:spLocks noGrp="1"/>
          </p:cNvSpPr>
          <p:nvPr>
            <p:ph type="body" sz="half" idx="1"/>
          </p:nvPr>
        </p:nvSpPr>
        <p:spPr>
          <a:prstGeom prst="rect">
            <a:avLst/>
          </a:prstGeom>
        </p:spPr>
        <p:txBody>
          <a:bodyPr/>
          <a:lstStyle/>
          <a:p>
            <a:r>
              <a:rPr dirty="0"/>
              <a:t>Alan Sukert (Xerox)</a:t>
            </a:r>
          </a:p>
        </p:txBody>
      </p:sp>
    </p:spTree>
    <p:extLst>
      <p:ext uri="{BB962C8B-B14F-4D97-AF65-F5344CB8AC3E}">
        <p14:creationId xmlns:p14="http://schemas.microsoft.com/office/powerpoint/2010/main" val="398060931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Patent Policy</a:t>
            </a:r>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lstStyle/>
          <a:p>
            <a:r>
              <a:rPr lang="en-US" dirty="0"/>
              <a:t>"This meeting is being held in accordance with the PWG Intellectual Property Policy"</a:t>
            </a:r>
          </a:p>
          <a:p>
            <a:pPr lvl="1"/>
            <a:r>
              <a:rPr lang="en-US" dirty="0">
                <a:hlinkClick r:id="rId2"/>
              </a:rPr>
              <a:t>https://</a:t>
            </a:r>
            <a:r>
              <a:rPr lang="en-US" dirty="0" err="1">
                <a:hlinkClick r:id="rId2"/>
              </a:rPr>
              <a:t>www.pwg.org</a:t>
            </a:r>
            <a:r>
              <a:rPr lang="en-US" dirty="0">
                <a:hlinkClick r:id="rId2"/>
              </a:rPr>
              <a:t>/chair/</a:t>
            </a:r>
            <a:r>
              <a:rPr lang="en-US" dirty="0" err="1">
                <a:hlinkClick r:id="rId2"/>
              </a:rPr>
              <a:t>membership_docs</a:t>
            </a:r>
            <a:r>
              <a:rPr lang="en-US" dirty="0">
                <a:hlinkClick r:id="rId2"/>
              </a:rPr>
              <a:t>/</a:t>
            </a:r>
            <a:r>
              <a:rPr lang="en-US" dirty="0" err="1">
                <a:hlinkClick r:id="rId2"/>
              </a:rPr>
              <a:t>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p:txBody>
      </p:sp>
      <p:sp>
        <p:nvSpPr>
          <p:cNvPr id="100" name="Shape 100"/>
          <p:cNvSpPr>
            <a:spLocks noGrp="1"/>
          </p:cNvSpPr>
          <p:nvPr>
            <p:ph type="title"/>
          </p:nvPr>
        </p:nvSpPr>
        <p:spPr>
          <a:prstGeom prst="rect">
            <a:avLst/>
          </a:prstGeom>
        </p:spPr>
        <p:txBody>
          <a:bodyPr/>
          <a:lstStyle/>
          <a:p>
            <a:r>
              <a:rPr dirty="0"/>
              <a:t>PWG </a:t>
            </a:r>
            <a:r>
              <a:rPr lang="en-US" dirty="0"/>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40640"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40640"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40640"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lstStyle/>
          <a:p>
            <a:pPr marL="40640" indent="0">
              <a:buNone/>
            </a:pPr>
            <a:r>
              <a:rPr lang="en-US" dirty="0"/>
              <a:t>Do Not Discuss:</a:t>
            </a:r>
          </a:p>
          <a:p>
            <a:r>
              <a:rPr lang="en-US" dirty="0"/>
              <a:t>The </a:t>
            </a:r>
            <a:r>
              <a:rPr dirty="0"/>
              <a:t>validity/essentiality of patents/patent claims </a:t>
            </a:r>
          </a:p>
          <a:p>
            <a:r>
              <a:rPr lang="en-US" dirty="0"/>
              <a:t>T</a:t>
            </a:r>
            <a:r>
              <a:rPr dirty="0"/>
              <a:t>he cost of specific patent use</a:t>
            </a:r>
          </a:p>
          <a:p>
            <a:r>
              <a:rPr lang="en-US" dirty="0"/>
              <a:t>L</a:t>
            </a:r>
            <a:r>
              <a:rPr dirty="0"/>
              <a:t>icensing terms or conditions</a:t>
            </a:r>
          </a:p>
          <a:p>
            <a:r>
              <a:rPr lang="en-US" dirty="0"/>
              <a:t>P</a:t>
            </a:r>
            <a:r>
              <a:rPr dirty="0"/>
              <a:t>roduct pricing, territorial restrictions, or market share</a:t>
            </a:r>
          </a:p>
          <a:p>
            <a:r>
              <a:rPr dirty="0"/>
              <a:t>Don’t discuss ongoing litigation or threatened litigation</a:t>
            </a:r>
          </a:p>
          <a:p>
            <a:pPr lvl="1"/>
            <a:endParaRPr lang="en-US" dirty="0"/>
          </a:p>
          <a:p>
            <a:pPr marL="40640" indent="0">
              <a:buNone/>
            </a:pPr>
            <a:endParaRPr lang="en-US" dirty="0"/>
          </a:p>
          <a:p>
            <a:pPr marL="40640"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Mountain Standard Time)</a:t>
            </a:r>
          </a:p>
          <a:p>
            <a:pPr marL="40640" indent="0">
              <a:buNone/>
            </a:pPr>
            <a:endParaRPr lang="en-US" sz="1400" dirty="0"/>
          </a:p>
          <a:p>
            <a:pPr marL="40640" indent="0">
              <a:buNone/>
            </a:pPr>
            <a:r>
              <a:rPr lang="en-US" dirty="0"/>
              <a:t>Wednesday, November 20</a:t>
            </a:r>
            <a:endParaRPr dirty="0"/>
          </a:p>
          <a:p>
            <a:pPr marL="2289175" lvl="1" indent="-1944688">
              <a:buNone/>
            </a:pPr>
            <a:r>
              <a:rPr lang="en-US" dirty="0"/>
              <a:t>  9:00 </a:t>
            </a:r>
            <a:r>
              <a:rPr lang="mr-IN" dirty="0"/>
              <a:t>–</a:t>
            </a:r>
            <a:r>
              <a:rPr lang="en-US" dirty="0"/>
              <a:t> 10:00	PWG Plenary</a:t>
            </a:r>
          </a:p>
          <a:p>
            <a:pPr marL="2289175" lvl="1" indent="-1944688">
              <a:buNone/>
            </a:pPr>
            <a:r>
              <a:rPr lang="en-US" dirty="0"/>
              <a:t>10:00 </a:t>
            </a:r>
            <a:r>
              <a:rPr lang="mr-IN" dirty="0"/>
              <a:t>–</a:t>
            </a:r>
            <a:r>
              <a:rPr lang="en-US" dirty="0"/>
              <a:t> 10:30	IPP WG : Status </a:t>
            </a:r>
          </a:p>
          <a:p>
            <a:pPr marL="2289175" lvl="1" indent="-1944688">
              <a:buNone/>
            </a:pPr>
            <a:r>
              <a:rPr lang="en-US" dirty="0"/>
              <a:t>10:30 </a:t>
            </a:r>
            <a:r>
              <a:rPr lang="mr-IN" dirty="0"/>
              <a:t>–</a:t>
            </a:r>
            <a:r>
              <a:rPr lang="en-US" dirty="0"/>
              <a:t> 11:00	IPP WG: IPP Everywhere™ v1.1 · </a:t>
            </a:r>
          </a:p>
          <a:p>
            <a:pPr marL="2289175" lvl="1" indent="-1944688">
              <a:buNone/>
            </a:pPr>
            <a:r>
              <a:rPr lang="en-US" dirty="0"/>
              <a:t>		        IPP Everywhere Self Certification v1.1</a:t>
            </a:r>
          </a:p>
          <a:p>
            <a:pPr marL="2289175" lvl="1" indent="-1944688">
              <a:buNone/>
            </a:pPr>
            <a:r>
              <a:rPr lang="en-US" dirty="0"/>
              <a:t>11:00 </a:t>
            </a:r>
            <a:r>
              <a:rPr lang="mr-IN" dirty="0"/>
              <a:t>–</a:t>
            </a:r>
            <a:r>
              <a:rPr lang="en-US" dirty="0"/>
              <a:t> 11:30	Break / Lunch</a:t>
            </a:r>
          </a:p>
          <a:p>
            <a:pPr marL="2289175" lvl="1" indent="-1944688">
              <a:buNone/>
            </a:pPr>
            <a:r>
              <a:rPr lang="en-US" dirty="0"/>
              <a:t>11:30 </a:t>
            </a:r>
            <a:r>
              <a:rPr lang="mr-IN" dirty="0"/>
              <a:t>–</a:t>
            </a:r>
            <a:r>
              <a:rPr lang="en-US" dirty="0"/>
              <a:t> 12:00	IPP WG: IPP System Service v1.0</a:t>
            </a:r>
          </a:p>
          <a:p>
            <a:pPr marL="2289175" lvl="1" indent="-1944688">
              <a:buNone/>
            </a:pPr>
            <a:r>
              <a:rPr lang="en-US" dirty="0"/>
              <a:t>12:00 </a:t>
            </a:r>
            <a:r>
              <a:rPr lang="mr-IN" dirty="0"/>
              <a:t>–</a:t>
            </a:r>
            <a:r>
              <a:rPr lang="en-US" dirty="0"/>
              <a:t> 12:30	IPP WG: IPP Enterprise Printing Extensions v2.0 </a:t>
            </a:r>
          </a:p>
          <a:p>
            <a:pPr marL="2289175" lvl="1" indent="-1944688">
              <a:buNone/>
            </a:pPr>
            <a:r>
              <a:rPr lang="en-US" dirty="0"/>
              <a:t>12:30 –   1:30	IPP WG: IPP Production Printing Extensions v2.0</a:t>
            </a:r>
          </a:p>
          <a:p>
            <a:pPr marL="2289175" lvl="1" indent="-1944688">
              <a:buNone/>
            </a:pPr>
            <a:r>
              <a:rPr lang="en-US" dirty="0"/>
              <a:t>  1:30 </a:t>
            </a:r>
            <a:r>
              <a:rPr lang="mr-IN" dirty="0"/>
              <a:t>–</a:t>
            </a:r>
            <a:r>
              <a:rPr lang="en-US" dirty="0"/>
              <a:t>   2:00	Break</a:t>
            </a:r>
          </a:p>
          <a:p>
            <a:pPr marL="2289175" lvl="1" indent="-1944688">
              <a:buNone/>
            </a:pPr>
            <a:r>
              <a:rPr lang="en-US" dirty="0"/>
              <a:t>  2:00 </a:t>
            </a:r>
            <a:r>
              <a:rPr lang="mr-IN" dirty="0"/>
              <a:t>–</a:t>
            </a:r>
            <a:r>
              <a:rPr lang="en-US" dirty="0"/>
              <a:t>   3:00	IPP WG: </a:t>
            </a:r>
            <a:r>
              <a:rPr lang="en-US"/>
              <a:t>IPP Driverless </a:t>
            </a:r>
            <a:r>
              <a:rPr lang="en-US" dirty="0"/>
              <a:t>Printing Extensions v2.0</a:t>
            </a:r>
          </a:p>
        </p:txBody>
      </p:sp>
      <p:sp>
        <p:nvSpPr>
          <p:cNvPr id="136" name="Shape 136"/>
          <p:cNvSpPr>
            <a:spLocks noGrp="1"/>
          </p:cNvSpPr>
          <p:nvPr>
            <p:ph type="title"/>
          </p:nvPr>
        </p:nvSpPr>
        <p:spPr>
          <a:prstGeom prst="rect">
            <a:avLst/>
          </a:prstGeom>
        </p:spPr>
        <p:txBody>
          <a:bodyPr/>
          <a:lstStyle/>
          <a:p>
            <a:r>
              <a:rPr dirty="0"/>
              <a:t>Agenda </a:t>
            </a:r>
            <a:r>
              <a:rPr lang="en-US" dirty="0"/>
              <a:t>Overview –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9</a:t>
            </a:fld>
            <a:endParaRPr/>
          </a:p>
        </p:txBody>
      </p:sp>
    </p:spTree>
    <p:extLst>
      <p:ext uri="{BB962C8B-B14F-4D97-AF65-F5344CB8AC3E}">
        <p14:creationId xmlns:p14="http://schemas.microsoft.com/office/powerpoint/2010/main" val="3983827460"/>
      </p:ext>
    </p:extLst>
  </p:cSld>
  <p:clrMapOvr>
    <a:masterClrMapping/>
  </p:clrMapOvr>
  <p:transition spd="slow"/>
</p:sld>
</file>