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481" r:id="rId19"/>
    <p:sldId id="473" r:id="rId20"/>
    <p:sldId id="267" r:id="rId21"/>
    <p:sldId id="268" r:id="rId22"/>
    <p:sldId id="487" r:id="rId23"/>
    <p:sldId id="492" r:id="rId24"/>
    <p:sldId id="388" r:id="rId25"/>
    <p:sldId id="389" r:id="rId26"/>
    <p:sldId id="390" r:id="rId27"/>
    <p:sldId id="386" r:id="rId28"/>
    <p:sldId id="378" r:id="rId29"/>
    <p:sldId id="482" r:id="rId30"/>
    <p:sldId id="483" r:id="rId31"/>
    <p:sldId id="484" r:id="rId32"/>
    <p:sldId id="460" r:id="rId33"/>
    <p:sldId id="461" r:id="rId34"/>
    <p:sldId id="470" r:id="rId35"/>
    <p:sldId id="485" r:id="rId36"/>
    <p:sldId id="495" r:id="rId37"/>
    <p:sldId id="497" r:id="rId38"/>
    <p:sldId id="289" r:id="rId39"/>
    <p:sldId id="441"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6"/>
    <p:restoredTop sz="95928"/>
  </p:normalViewPr>
  <p:slideViewPr>
    <p:cSldViewPr snapToGrid="0" snapToObjects="1">
      <p:cViewPr varScale="1">
        <p:scale>
          <a:sx n="151" d="100"/>
          <a:sy n="151" d="100"/>
        </p:scale>
        <p:origin x="1504" y="192"/>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png"/><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png"/><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emf"/><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wg.org/about.html" TargetMode="External"/><Relationship Id="rId2" Type="http://schemas.openxmlformats.org/officeDocument/2006/relationships/hyperlink" Target="http://ftp.pwg.org/pub/pwg/general/wd/wd-pwg-process-4-2023050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3mf.io/3mf-specificatio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4" Type="http://schemas.openxmlformats.org/officeDocument/2006/relationships/hyperlink" Target="https://amcoe.org/event/icam202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dfa.org/3d-pdf-at-the-pdf-association/"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5" Type="http://schemas.openxmlformats.org/officeDocument/2006/relationships/hyperlink" Target="https://www.vdma.org/events-trade-fairs/-/event/view/70649" TargetMode="External"/><Relationship Id="rId4" Type="http://schemas.openxmlformats.org/officeDocument/2006/relationships/hyperlink" Target="https://www.iso.org/committee/53674.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May 2023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May 16, 2023</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May 16 </a:t>
            </a:r>
          </a:p>
          <a:p>
            <a:pPr marL="2289175" lvl="1" indent="-1944688">
              <a:buNone/>
            </a:pPr>
            <a:r>
              <a:rPr lang="en-US" dirty="0"/>
              <a:t>10:00 – 11:00	PWG Plenary</a:t>
            </a:r>
          </a:p>
          <a:p>
            <a:pPr marL="2289175" lvl="1" indent="-1944688">
              <a:buNone/>
            </a:pPr>
            <a:r>
              <a:rPr lang="en-US" dirty="0"/>
              <a:t>11:00 </a:t>
            </a:r>
            <a:r>
              <a:rPr lang="mr-IN" dirty="0"/>
              <a:t>–</a:t>
            </a:r>
            <a:r>
              <a:rPr lang="en-US" dirty="0"/>
              <a:t> 12:00	</a:t>
            </a:r>
            <a:r>
              <a:rPr lang="en-US" dirty="0" err="1"/>
              <a:t>OpenPrinting</a:t>
            </a:r>
            <a:r>
              <a:rPr lang="en-US" dirty="0"/>
              <a:t> Plenary</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1:30	</a:t>
            </a:r>
            <a:r>
              <a:rPr lang="en-US" dirty="0" err="1"/>
              <a:t>OpenPrinting</a:t>
            </a:r>
            <a:r>
              <a:rPr lang="en-US" dirty="0"/>
              <a:t> : </a:t>
            </a:r>
            <a:r>
              <a:rPr lang="en-US" dirty="0" err="1"/>
              <a:t>GSoC</a:t>
            </a:r>
            <a:r>
              <a:rPr lang="en-US" dirty="0"/>
              <a:t> Project Updates</a:t>
            </a:r>
          </a:p>
          <a:p>
            <a:pPr marL="2289175" lvl="1" indent="-1944688">
              <a:buNone/>
            </a:pPr>
            <a:r>
              <a:rPr lang="en-US" dirty="0"/>
              <a:t>  1:30 </a:t>
            </a:r>
            <a:r>
              <a:rPr lang="mr-IN" dirty="0"/>
              <a:t>–</a:t>
            </a:r>
            <a:r>
              <a:rPr lang="en-US" dirty="0"/>
              <a:t>   2:30	</a:t>
            </a:r>
            <a:r>
              <a:rPr lang="en-US" dirty="0" err="1"/>
              <a:t>OpenPrinting</a:t>
            </a:r>
            <a:r>
              <a:rPr lang="en-US" dirty="0"/>
              <a:t> : </a:t>
            </a:r>
            <a:r>
              <a:rPr lang="en-US" b="0" i="0" dirty="0">
                <a:solidFill>
                  <a:srgbClr val="242424"/>
                </a:solidFill>
                <a:effectLst/>
              </a:rPr>
              <a:t>cups-filters 2.x</a:t>
            </a:r>
            <a:endParaRPr lang="en-US" dirty="0"/>
          </a:p>
          <a:p>
            <a:pPr marL="2289175" lvl="1" indent="-1944688">
              <a:buNone/>
            </a:pPr>
            <a:r>
              <a:rPr lang="en-US" dirty="0"/>
              <a:t>  2:30 </a:t>
            </a:r>
            <a:r>
              <a:rPr lang="mr-IN" dirty="0"/>
              <a:t>–</a:t>
            </a:r>
            <a:r>
              <a:rPr lang="en-US" dirty="0"/>
              <a:t>   3:00	Break</a:t>
            </a:r>
          </a:p>
          <a:p>
            <a:pPr marL="2289175" lvl="1" indent="-1944688">
              <a:buNone/>
            </a:pPr>
            <a:r>
              <a:rPr lang="en-US" dirty="0"/>
              <a:t>  3:00 </a:t>
            </a:r>
            <a:r>
              <a:rPr lang="mr-IN" dirty="0"/>
              <a:t>–</a:t>
            </a:r>
            <a:r>
              <a:rPr lang="en-US" dirty="0"/>
              <a:t>   4:00	</a:t>
            </a:r>
            <a:r>
              <a:rPr lang="en-US" dirty="0" err="1"/>
              <a:t>OpenPrinting</a:t>
            </a:r>
            <a:r>
              <a:rPr lang="en-US" dirty="0"/>
              <a:t> : </a:t>
            </a:r>
            <a:r>
              <a:rPr lang="en-US" dirty="0" err="1"/>
              <a:t>ChromiumOS</a:t>
            </a:r>
            <a:r>
              <a:rPr lang="en-US" dirty="0"/>
              <a:t> Printing Update</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May 17</a:t>
            </a:r>
          </a:p>
          <a:p>
            <a:pPr marL="2289175" lvl="1" indent="-1944688">
              <a:buNone/>
            </a:pPr>
            <a:r>
              <a:rPr lang="en-US" dirty="0"/>
              <a:t>10:00 – 11:00	</a:t>
            </a:r>
            <a:r>
              <a:rPr lang="en-US" dirty="0" err="1"/>
              <a:t>OpenPrinting</a:t>
            </a:r>
            <a:r>
              <a:rPr lang="en-US" dirty="0"/>
              <a:t> : CUPS Plenary</a:t>
            </a:r>
          </a:p>
          <a:p>
            <a:pPr marL="2289175" lvl="1" indent="-1944688">
              <a:buNone/>
            </a:pPr>
            <a:r>
              <a:rPr lang="en-US" dirty="0"/>
              <a:t>11:00 </a:t>
            </a:r>
            <a:r>
              <a:rPr lang="mr-IN" dirty="0"/>
              <a:t>–</a:t>
            </a:r>
            <a:r>
              <a:rPr lang="en-US" dirty="0"/>
              <a:t> 12:00	</a:t>
            </a:r>
            <a:r>
              <a:rPr lang="en-US" dirty="0" err="1"/>
              <a:t>OpenPrinting</a:t>
            </a:r>
            <a:r>
              <a:rPr lang="en-US" dirty="0"/>
              <a:t> : Printer Applications – Scanner </a:t>
            </a:r>
            <a:r>
              <a:rPr lang="en-US"/>
              <a:t>Applications and Retro-Fitting </a:t>
            </a:r>
            <a:r>
              <a:rPr lang="en-US" dirty="0"/>
              <a:t>Printer Applications</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1:45	</a:t>
            </a:r>
            <a:r>
              <a:rPr lang="en-US" dirty="0" err="1"/>
              <a:t>OpenPrinting</a:t>
            </a:r>
            <a:r>
              <a:rPr lang="en-US" dirty="0"/>
              <a:t> : CUPS Snap, Driverless Scanning/Scanning Applications, Printing GUI</a:t>
            </a:r>
          </a:p>
          <a:p>
            <a:pPr marL="2289175" lvl="1" indent="-1944688">
              <a:buNone/>
            </a:pPr>
            <a:r>
              <a:rPr lang="en-US" dirty="0"/>
              <a:t>  1:45 </a:t>
            </a:r>
            <a:r>
              <a:rPr lang="mr-IN" dirty="0"/>
              <a:t>–</a:t>
            </a:r>
            <a:r>
              <a:rPr lang="en-US" dirty="0"/>
              <a:t>   2:15	IPP WG : Status – Prototype Ready Specifications</a:t>
            </a:r>
          </a:p>
          <a:p>
            <a:pPr marL="2289175" lvl="1" indent="-1944688">
              <a:buNone/>
            </a:pPr>
            <a:r>
              <a:rPr lang="en-US" dirty="0"/>
              <a:t>  2:15 </a:t>
            </a:r>
            <a:r>
              <a:rPr lang="mr-IN" dirty="0"/>
              <a:t>–</a:t>
            </a:r>
            <a:r>
              <a:rPr lang="en-US" dirty="0"/>
              <a:t>   2:45	Break</a:t>
            </a:r>
          </a:p>
          <a:p>
            <a:pPr marL="2289175" lvl="1" indent="-1944688">
              <a:buNone/>
            </a:pPr>
            <a:r>
              <a:rPr lang="en-US" dirty="0"/>
              <a:t>  2:45 </a:t>
            </a:r>
            <a:r>
              <a:rPr lang="mr-IN" dirty="0"/>
              <a:t>–</a:t>
            </a:r>
            <a:r>
              <a:rPr lang="en-US" dirty="0"/>
              <a:t>   3:00	IPP WG : 3D Printing Liaisons – Status and Guidance</a:t>
            </a:r>
          </a:p>
          <a:p>
            <a:pPr marL="2289175" lvl="1" indent="-1944688">
              <a:buNone/>
            </a:pPr>
            <a:r>
              <a:rPr lang="en-US" dirty="0"/>
              <a:t>  3:00 </a:t>
            </a:r>
            <a:r>
              <a:rPr lang="mr-IN" dirty="0"/>
              <a:t>–</a:t>
            </a:r>
            <a:r>
              <a:rPr lang="en-US" dirty="0"/>
              <a:t>   4:00	IPP WG : Evolution of IPP/2.0 and IPP Everywhere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May 18</a:t>
            </a:r>
            <a:endParaRPr b="1" u="sng" dirty="0"/>
          </a:p>
          <a:p>
            <a:pPr marL="2289175" lvl="1" indent="-1944688">
              <a:buNone/>
            </a:pPr>
            <a:r>
              <a:rPr lang="en-US" dirty="0"/>
              <a:t>10:00 – 12:00	IDS WG : Status and Discussion – PWG Hardcopy Device Security Guidelines v1.0</a:t>
            </a:r>
          </a:p>
          <a:p>
            <a:pPr marL="2289175" lvl="1" indent="-1944688">
              <a:buNone/>
            </a:pPr>
            <a:r>
              <a:rPr lang="en-US" dirty="0"/>
              <a:t>12:00 – 12:45	Break / Lunch</a:t>
            </a:r>
          </a:p>
          <a:p>
            <a:pPr marL="2289175" lvl="1" indent="-1944688">
              <a:buNone/>
            </a:pPr>
            <a:r>
              <a:rPr lang="en-US" dirty="0"/>
              <a:t>12:45 – 2:45	IPP WG: Evolution of OAuth and IPP – Using OAuth with IPP v1.0</a:t>
            </a:r>
          </a:p>
          <a:p>
            <a:pPr marL="2289175" lvl="1" indent="-1944688">
              <a:buNone/>
            </a:pPr>
            <a:r>
              <a:rPr lang="en-US" dirty="0"/>
              <a:t>2:45 </a:t>
            </a:r>
            <a:r>
              <a:rPr lang="mr-IN" dirty="0"/>
              <a:t>–</a:t>
            </a:r>
            <a:r>
              <a:rPr lang="en-US" dirty="0"/>
              <a:t>   3:00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40640" indent="0">
              <a:buNone/>
            </a:pPr>
            <a:r>
              <a:rPr lang="en-US" dirty="0"/>
              <a:t>2023 is a PWG Officers election year. Selection of officers begins in Fall 2023. Those interested in serving in PWG Officer roles should contact </a:t>
            </a:r>
            <a:r>
              <a:rPr lang="en-US" dirty="0" err="1"/>
              <a:t>chair@pwg.org</a:t>
            </a:r>
            <a:r>
              <a:rPr lang="en-US" dirty="0"/>
              <a:t>.</a:t>
            </a:r>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2023</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29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4245742012"/>
              </p:ext>
            </p:extLst>
          </p:nvPr>
        </p:nvGraphicFramePr>
        <p:xfrm>
          <a:off x="440267" y="1563835"/>
          <a:ext cx="8108950" cy="467360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Okie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t>Synaptics</a:t>
                      </a:r>
                      <a:endParaRPr lang="en-US" sz="900" dirty="0"/>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err="1"/>
                        <a:t>PaperCut</a:t>
                      </a:r>
                      <a:r>
                        <a:rPr lang="en-US" sz="900" dirty="0"/>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PrinterLogic</a:t>
                      </a:r>
                      <a:endParaRPr lang="en-US"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r>
                        <a:rPr lang="en-US" sz="900" dirty="0">
                          <a:solidFill>
                            <a:schemeClr val="tx1"/>
                          </a:solidFill>
                        </a:rPr>
                        <a:t>Xerox</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1" y="2448294"/>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806" y="3378114"/>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2" y="4097631"/>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20764"/>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39689" y="3223747"/>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92325" y="1598615"/>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0"/>
          <a:stretch>
            <a:fillRect/>
          </a:stretch>
        </p:blipFill>
        <p:spPr>
          <a:xfrm>
            <a:off x="3892535" y="2481039"/>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59742" y="4097631"/>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92325" y="4816551"/>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39639" y="5653496"/>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75522" y="1647222"/>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26132" y="3229174"/>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63219" y="4028669"/>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7"/>
          <a:stretch>
            <a:fillRect/>
          </a:stretch>
        </p:blipFill>
        <p:spPr>
          <a:xfrm>
            <a:off x="5507830" y="4982178"/>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35212" y="410356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9"/>
          <a:stretch>
            <a:fillRect/>
          </a:stretch>
        </p:blipFill>
        <p:spPr>
          <a:xfrm>
            <a:off x="7211619" y="1834567"/>
            <a:ext cx="1110207" cy="239003"/>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28059" y="248103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53521" y="3177954"/>
            <a:ext cx="482442" cy="482442"/>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66334" y="3926944"/>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70771" y="5767940"/>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43382" y="5000455"/>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50791" y="3338295"/>
            <a:ext cx="1384078" cy="244014"/>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245533" y="1498600"/>
            <a:ext cx="8229600" cy="5130800"/>
          </a:xfrm>
          <a:prstGeom prst="rect">
            <a:avLst/>
          </a:prstGeom>
        </p:spPr>
        <p:txBody>
          <a:bodyPr>
            <a:normAutofit/>
          </a:bodyPr>
          <a:lstStyle/>
          <a:p>
            <a:pPr marL="40640" indent="0">
              <a:buNone/>
            </a:pPr>
            <a:r>
              <a:rPr lang="en-US" dirty="0"/>
              <a:t>2023</a:t>
            </a:r>
          </a:p>
          <a:p>
            <a:pPr lvl="1">
              <a:lnSpc>
                <a:spcPct val="150000"/>
              </a:lnSpc>
            </a:pPr>
            <a:r>
              <a:rPr lang="en-US" dirty="0"/>
              <a:t>August 8-10 – Virtual</a:t>
            </a:r>
          </a:p>
          <a:p>
            <a:pPr lvl="1">
              <a:lnSpc>
                <a:spcPct val="150000"/>
              </a:lnSpc>
            </a:pPr>
            <a:r>
              <a:rPr lang="en-US" dirty="0"/>
              <a:t>November 14-16 – Virtual</a:t>
            </a:r>
          </a:p>
          <a:p>
            <a:endParaRPr lang="en-US" dirty="0"/>
          </a:p>
          <a:p>
            <a:pPr marL="40640" indent="0">
              <a:buNone/>
            </a:pPr>
            <a:r>
              <a:rPr lang="en-US" dirty="0"/>
              <a:t>2024</a:t>
            </a:r>
          </a:p>
          <a:p>
            <a:pPr lvl="1">
              <a:lnSpc>
                <a:spcPct val="150000"/>
              </a:lnSpc>
            </a:pPr>
            <a:r>
              <a:rPr lang="en-US" dirty="0"/>
              <a:t>February 6-8 – Virtual</a:t>
            </a:r>
          </a:p>
          <a:p>
            <a:pPr lvl="1">
              <a:lnSpc>
                <a:spcPct val="150000"/>
              </a:lnSpc>
            </a:pPr>
            <a:r>
              <a:rPr lang="en-US" dirty="0"/>
              <a:t>May 14 – 16 – Lexington? Sunnyvale?  (Joint with OP)</a:t>
            </a:r>
          </a:p>
          <a:p>
            <a:pPr lvl="1">
              <a:lnSpc>
                <a:spcPct val="150000"/>
              </a:lnSpc>
            </a:pPr>
            <a:r>
              <a:rPr lang="en-US" dirty="0"/>
              <a:t>August 6-8 – Virtual</a:t>
            </a:r>
          </a:p>
          <a:p>
            <a:pPr lvl="1">
              <a:lnSpc>
                <a:spcPct val="150000"/>
              </a:lnSpc>
            </a:pPr>
            <a:r>
              <a:rPr lang="en-US" dirty="0"/>
              <a:t>November 12 -14 -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965</a:t>
            </a:r>
            <a:r>
              <a:rPr lang="en-US" dirty="0"/>
              <a:t> printers now certified!</a:t>
            </a:r>
          </a:p>
          <a:p>
            <a:pPr lvl="1"/>
            <a:r>
              <a:rPr lang="en-US" dirty="0">
                <a:hlinkClick r:id="rId4"/>
              </a:rPr>
              <a:t>https://www.pwg.org/printers/</a:t>
            </a:r>
            <a:endParaRPr lang="en-US" dirty="0"/>
          </a:p>
          <a:p>
            <a:pPr lvl="1"/>
            <a:r>
              <a:rPr lang="en-US" dirty="0"/>
              <a:t>New printers from Digital Check, OKI, HP, Lexmark, Ricoh, and Samsung </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9784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Process v4.0 – In PWG Last Call</a:t>
            </a:r>
          </a:p>
          <a:p>
            <a:pPr lvl="1"/>
            <a:r>
              <a:rPr lang="en-US" b="0" i="0" dirty="0">
                <a:solidFill>
                  <a:srgbClr val="242424"/>
                </a:solidFill>
                <a:effectLst/>
                <a:latin typeface="Segoe UI" panose="020B0502040204020203" pitchFamily="34" charset="0"/>
                <a:hlinkClick r:id="rId2"/>
              </a:rPr>
              <a:t>http://ftp.pwg.org/pub/pwg/general/wd/wd-pwg-process-4-20230501.pdf</a:t>
            </a:r>
            <a:r>
              <a:rPr lang="en-US" b="0" i="0" dirty="0">
                <a:solidFill>
                  <a:srgbClr val="242424"/>
                </a:solidFill>
                <a:effectLst/>
                <a:latin typeface="Segoe UI" panose="020B0502040204020203" pitchFamily="34" charset="0"/>
              </a:rPr>
              <a:t> </a:t>
            </a:r>
            <a:endParaRPr lang="en-US" dirty="0"/>
          </a:p>
          <a:p>
            <a:pPr lvl="1"/>
            <a:r>
              <a:rPr lang="en-US" dirty="0"/>
              <a:t>Detailed content moved to separate PWG Policy documents to simplify update approval process</a:t>
            </a:r>
          </a:p>
          <a:p>
            <a:pPr lvl="2"/>
            <a:r>
              <a:rPr lang="en-US" dirty="0"/>
              <a:t>PWG Document Types Policy</a:t>
            </a:r>
          </a:p>
          <a:p>
            <a:pPr lvl="2"/>
            <a:r>
              <a:rPr lang="en-US" dirty="0"/>
              <a:t>PWG Document Development Policy</a:t>
            </a:r>
          </a:p>
          <a:p>
            <a:pPr lvl="2"/>
            <a:r>
              <a:rPr lang="en-US" dirty="0"/>
              <a:t>PWG Document Approval Policy</a:t>
            </a:r>
          </a:p>
          <a:p>
            <a:pPr lvl="2"/>
            <a:r>
              <a:rPr lang="en-US" dirty="0"/>
              <a:t>PWG Meetings Policy</a:t>
            </a:r>
          </a:p>
          <a:p>
            <a:pPr lvl="2"/>
            <a:r>
              <a:rPr lang="en-US" dirty="0"/>
              <a:t>PWG Workgroup Decisions Policy</a:t>
            </a:r>
          </a:p>
          <a:p>
            <a:endParaRPr lang="en-US" dirty="0"/>
          </a:p>
          <a:p>
            <a:r>
              <a:rPr lang="en-US" dirty="0"/>
              <a:t>PWG Policy Document Status </a:t>
            </a:r>
            <a:endParaRPr lang="en-US" dirty="0">
              <a:solidFill>
                <a:srgbClr val="FF0000"/>
              </a:solidFill>
            </a:endParaRPr>
          </a:p>
          <a:p>
            <a:pPr lvl="1"/>
            <a:r>
              <a:rPr lang="en-US" dirty="0">
                <a:solidFill>
                  <a:schemeClr val="tx1"/>
                </a:solidFill>
                <a:hlinkClick r:id="rId3"/>
              </a:rPr>
              <a:t>http://pwg.org/about.html</a:t>
            </a:r>
            <a:endParaRPr lang="en-US" dirty="0">
              <a:solidFill>
                <a:schemeClr val="tx1"/>
              </a:solidFill>
            </a:endParaRPr>
          </a:p>
          <a:p>
            <a:pPr lvl="1"/>
            <a:r>
              <a:rPr lang="en-US" dirty="0"/>
              <a:t>PWG Communications Infrastructure : 2023-05-1</a:t>
            </a:r>
          </a:p>
          <a:p>
            <a:pPr lvl="1"/>
            <a:r>
              <a:rPr lang="en-US" dirty="0"/>
              <a:t>PWG Roles and Responsibilities Policy : 2023-05-1</a:t>
            </a:r>
          </a:p>
          <a:p>
            <a:pPr lvl="1"/>
            <a:r>
              <a:rPr lang="en-US" dirty="0"/>
              <a:t>PWG IPP Everywhere Logo Policy: 2022-05-16</a:t>
            </a:r>
          </a:p>
          <a:p>
            <a:pPr lvl="1"/>
            <a:r>
              <a:rPr lang="en-US" dirty="0"/>
              <a:t>PWG Officer Elections : 2021-04-21</a:t>
            </a:r>
          </a:p>
          <a:p>
            <a:pPr lvl="1"/>
            <a:r>
              <a:rPr lang="en-US" dirty="0"/>
              <a:t>PWG Antitrust Policy : 2021-02-01</a:t>
            </a:r>
          </a:p>
          <a:p>
            <a:pPr lvl="1"/>
            <a:r>
              <a:rPr lang="en-US" dirty="0"/>
              <a:t>PWG Press Release Review Policy: 2020-09-08</a:t>
            </a:r>
          </a:p>
          <a:p>
            <a:pPr lvl="1"/>
            <a:r>
              <a:rPr lang="en-US" dirty="0"/>
              <a:t>PWG Namespace Policy : 2020-07-20</a:t>
            </a:r>
          </a:p>
          <a:p>
            <a:pPr lvl="1"/>
            <a:r>
              <a:rPr lang="en-US" dirty="0"/>
              <a:t>PWG IPP Registry Policy : 2020-05-18</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19" name="Picture 18" descr="Chart&#10;&#10;Description automatically generated">
            <a:extLst>
              <a:ext uri="{FF2B5EF4-FFF2-40B4-BE49-F238E27FC236}">
                <a16:creationId xmlns:a16="http://schemas.microsoft.com/office/drawing/2014/main" id="{5FD0B7BF-8F6A-1E92-2AA1-64FD11550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79" y="1414675"/>
            <a:ext cx="8917435" cy="4123904"/>
          </a:xfrm>
          <a:prstGeom prst="rect">
            <a:avLst/>
          </a:prstGeom>
        </p:spPr>
      </p:pic>
      <p:sp>
        <p:nvSpPr>
          <p:cNvPr id="8" name="Rectangle 7">
            <a:extLst>
              <a:ext uri="{FF2B5EF4-FFF2-40B4-BE49-F238E27FC236}">
                <a16:creationId xmlns:a16="http://schemas.microsoft.com/office/drawing/2014/main" id="{B61F622D-C9FB-7EF7-DDAB-7DA2190E3D14}"/>
              </a:ext>
            </a:extLst>
          </p:cNvPr>
          <p:cNvSpPr/>
          <p:nvPr/>
        </p:nvSpPr>
        <p:spPr>
          <a:xfrm>
            <a:off x="101886" y="1345776"/>
            <a:ext cx="2887133" cy="523344"/>
          </a:xfrm>
          <a:prstGeom prst="rect">
            <a:avLst/>
          </a:prstGeom>
          <a:solidFill>
            <a:schemeClr val="bg1"/>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
                <a:solidFill>
                  <a:srgbClr val="000000"/>
                </a:solidFill>
              </a:uFill>
              <a:latin typeface="Arial"/>
              <a:ea typeface="Arial"/>
              <a:cs typeface="Arial"/>
              <a:sym typeface="Arial"/>
            </a:endParaRPr>
          </a:p>
        </p:txBody>
      </p:sp>
      <p:pic>
        <p:nvPicPr>
          <p:cNvPr id="15" name="Picture 14" descr="Icon&#10;&#10;Description automatically generated">
            <a:extLst>
              <a:ext uri="{FF2B5EF4-FFF2-40B4-BE49-F238E27FC236}">
                <a16:creationId xmlns:a16="http://schemas.microsoft.com/office/drawing/2014/main" id="{A7213871-6970-4CC1-EBDB-6CC4853D6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6" y="1314659"/>
            <a:ext cx="538101" cy="564857"/>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12446512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30137770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a:bodyPr>
          <a:lstStyle/>
          <a:p>
            <a:pPr>
              <a:spcBef>
                <a:spcPts val="0"/>
              </a:spcBef>
              <a:spcAft>
                <a:spcPts val="600"/>
              </a:spcAft>
            </a:pPr>
            <a:r>
              <a:rPr lang="en-US" sz="1800" dirty="0"/>
              <a:t>IDS Charter updated to reflect development of Hardcopy Device (HCD) Security Guidelines by Ira and new focus on Common Criteria HCD Protection Profiles (PPs), HCD Security Guidelines and Hardcopy Device security standards</a:t>
            </a:r>
          </a:p>
          <a:p>
            <a:pPr lvl="1">
              <a:spcBef>
                <a:spcPts val="0"/>
              </a:spcBef>
              <a:spcAft>
                <a:spcPts val="600"/>
              </a:spcAft>
            </a:pPr>
            <a:r>
              <a:rPr lang="en-US" dirty="0"/>
              <a:t>Want to focus the IDS WG on outreach with standards bodies involved in HCD security issues.</a:t>
            </a:r>
          </a:p>
          <a:p>
            <a:pPr lvl="2">
              <a:spcBef>
                <a:spcPts val="0"/>
              </a:spcBef>
              <a:spcAft>
                <a:spcPts val="600"/>
              </a:spcAft>
            </a:pPr>
            <a:r>
              <a:rPr lang="en-US" dirty="0"/>
              <a:t>Monitoring development of Hardcopy Device collaborative PP (</a:t>
            </a:r>
            <a:r>
              <a:rPr lang="en-US" dirty="0" err="1"/>
              <a:t>cPP</a:t>
            </a:r>
            <a:r>
              <a:rPr lang="en-US" dirty="0"/>
              <a:t>) / Supporting Document (SD)</a:t>
            </a:r>
          </a:p>
          <a:p>
            <a:pPr lvl="2">
              <a:spcBef>
                <a:spcPts val="0"/>
              </a:spcBef>
              <a:spcAft>
                <a:spcPts val="1000"/>
              </a:spcAft>
            </a:pPr>
            <a:r>
              <a:rPr lang="en-US" dirty="0"/>
              <a:t>Looking at initiating interface with other standards efforts related to hardcopy devices</a:t>
            </a:r>
          </a:p>
          <a:p>
            <a:pPr lvl="1">
              <a:spcBef>
                <a:spcPts val="0"/>
              </a:spcBef>
              <a:spcAft>
                <a:spcPts val="600"/>
              </a:spcAft>
            </a:pPr>
            <a:r>
              <a:rPr lang="en-US" dirty="0"/>
              <a:t>IDS WG Meetings</a:t>
            </a:r>
          </a:p>
          <a:p>
            <a:pPr lvl="2">
              <a:spcBef>
                <a:spcPts val="0"/>
              </a:spcBef>
              <a:spcAft>
                <a:spcPts val="600"/>
              </a:spcAft>
            </a:pPr>
            <a:r>
              <a:rPr lang="en-US" dirty="0"/>
              <a:t>Since last IDS F2F on Feb 9, 2023, IDS WG Meetings held on 2/23, 3/23 &amp; 4/20 2023</a:t>
            </a:r>
          </a:p>
          <a:p>
            <a:pPr lvl="2">
              <a:spcBef>
                <a:spcPts val="0"/>
              </a:spcBef>
              <a:spcAft>
                <a:spcPts val="600"/>
              </a:spcAft>
            </a:pPr>
            <a:r>
              <a:rPr lang="en-US" dirty="0"/>
              <a:t>Next IDS WG Meeting scheduled for 6/1/2023</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42968579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40000" lnSpcReduction="20000"/>
          </a:bodyPr>
          <a:lstStyle/>
          <a:p>
            <a:pPr>
              <a:lnSpc>
                <a:spcPct val="120000"/>
              </a:lnSpc>
              <a:spcBef>
                <a:spcPts val="600"/>
              </a:spcBef>
              <a:spcAft>
                <a:spcPts val="600"/>
              </a:spcAft>
            </a:pPr>
            <a:r>
              <a:rPr lang="en-US" sz="4300" dirty="0"/>
              <a:t>HCD international Technical Committee (</a:t>
            </a:r>
            <a:r>
              <a:rPr lang="en-US" sz="4300" dirty="0" err="1"/>
              <a:t>iTC</a:t>
            </a:r>
            <a:r>
              <a:rPr lang="en-US" sz="4300" dirty="0"/>
              <a:t>):</a:t>
            </a:r>
          </a:p>
          <a:p>
            <a:pPr lvl="1">
              <a:lnSpc>
                <a:spcPct val="120000"/>
              </a:lnSpc>
              <a:spcBef>
                <a:spcPts val="0"/>
              </a:spcBef>
              <a:spcAft>
                <a:spcPts val="600"/>
              </a:spcAft>
            </a:pPr>
            <a:r>
              <a:rPr lang="en-US" sz="4300" dirty="0"/>
              <a:t>Since the publishing of HCD </a:t>
            </a:r>
            <a:r>
              <a:rPr lang="en-US" sz="4300" dirty="0" err="1"/>
              <a:t>cPP</a:t>
            </a:r>
            <a:r>
              <a:rPr lang="en-US" sz="4300" dirty="0"/>
              <a:t> v1.0 and HCD SD 1.0 on 10/31/22, the HCD </a:t>
            </a:r>
            <a:r>
              <a:rPr lang="en-US" sz="4300" dirty="0" err="1"/>
              <a:t>iTC</a:t>
            </a:r>
            <a:r>
              <a:rPr lang="en-US" sz="4300" dirty="0"/>
              <a:t> non holds HCD </a:t>
            </a:r>
            <a:r>
              <a:rPr lang="en-US" sz="4300" dirty="0" err="1"/>
              <a:t>iTC</a:t>
            </a:r>
            <a:r>
              <a:rPr lang="en-US" sz="4300" dirty="0"/>
              <a:t> Meetings every month</a:t>
            </a:r>
            <a:endParaRPr lang="en-US" sz="4300" dirty="0">
              <a:highlight>
                <a:srgbClr val="FFFF00"/>
              </a:highlight>
            </a:endParaRPr>
          </a:p>
          <a:p>
            <a:pPr lvl="1">
              <a:lnSpc>
                <a:spcPct val="120000"/>
              </a:lnSpc>
            </a:pPr>
            <a:r>
              <a:rPr lang="en-US" sz="4300" dirty="0"/>
              <a:t>Will discuss the current status of the HCD </a:t>
            </a:r>
            <a:r>
              <a:rPr lang="en-US" sz="4300" dirty="0" err="1"/>
              <a:t>iTC</a:t>
            </a:r>
            <a:r>
              <a:rPr lang="en-US" sz="4300" dirty="0"/>
              <a:t>, the status of the HCD Interpretation Team and plans for future updates to the published HCD </a:t>
            </a:r>
            <a:r>
              <a:rPr lang="en-US" sz="4300" dirty="0" err="1"/>
              <a:t>cPP</a:t>
            </a:r>
            <a:r>
              <a:rPr lang="en-US" sz="4300" dirty="0"/>
              <a:t> and HCD SD at the IDS F2F Session on Thursday May 18</a:t>
            </a:r>
            <a:r>
              <a:rPr lang="en-US" sz="4300" baseline="30000" dirty="0"/>
              <a:t>th</a:t>
            </a:r>
            <a:r>
              <a:rPr lang="en-US" sz="4300" dirty="0"/>
              <a:t>  </a:t>
            </a:r>
          </a:p>
          <a:p>
            <a:pPr>
              <a:lnSpc>
                <a:spcPct val="120000"/>
              </a:lnSpc>
              <a:spcBef>
                <a:spcPts val="1200"/>
              </a:spcBef>
            </a:pPr>
            <a:r>
              <a:rPr lang="en-US" sz="4300" dirty="0"/>
              <a:t>Developing HCD Security Guidelines to provide guidance on current HCD security technology and security issues</a:t>
            </a:r>
          </a:p>
          <a:p>
            <a:pPr lvl="1">
              <a:lnSpc>
                <a:spcPct val="120000"/>
              </a:lnSpc>
              <a:spcBef>
                <a:spcPts val="1200"/>
              </a:spcBef>
            </a:pPr>
            <a:r>
              <a:rPr lang="en-US" sz="4300" dirty="0"/>
              <a:t>Will review the latest status at the IDS F2F session</a:t>
            </a:r>
          </a:p>
          <a:p>
            <a:pPr>
              <a:lnSpc>
                <a:spcPct val="120000"/>
              </a:lnSpc>
              <a:spcBef>
                <a:spcPts val="1200"/>
              </a:spcBef>
            </a:pPr>
            <a:r>
              <a:rPr lang="en-US" sz="4300" dirty="0"/>
              <a:t>IDS F2F Session will have a special topic summarizing the 2023 US cybersecurity strategy and plans</a:t>
            </a:r>
          </a:p>
          <a:p>
            <a:pPr>
              <a:lnSpc>
                <a:spcPct val="120000"/>
              </a:lnSpc>
              <a:spcBef>
                <a:spcPts val="1200"/>
              </a:spcBef>
            </a:pPr>
            <a:r>
              <a:rPr lang="en-US" sz="43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212170154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2023</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June 1, 2023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4313462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OAuth Extensions v1.0</a:t>
            </a:r>
          </a:p>
          <a:p>
            <a:pPr lvl="1"/>
            <a:r>
              <a:t>Smith Kennedy (HP Inc.) – IPP Encrypted Jobs and Documents v1.0, IPP Enterprise Printing Extensions v2.0</a:t>
            </a:r>
          </a:p>
        </p:txBody>
      </p:sp>
    </p:spTree>
    <p:extLst>
      <p:ext uri="{BB962C8B-B14F-4D97-AF65-F5344CB8AC3E}">
        <p14:creationId xmlns:p14="http://schemas.microsoft.com/office/powerpoint/2010/main" val="441981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normAutofit fontScale="77500" lnSpcReduction="20000"/>
          </a:bodyPr>
          <a:lstStyle/>
          <a:p>
            <a:pPr marL="269666" indent="-241092">
              <a:defRPr sz="2800"/>
            </a:pPr>
            <a:r>
              <a:t>PWG Specifications in development:</a:t>
            </a:r>
          </a:p>
          <a:p>
            <a:pPr lvl="1">
              <a:defRPr sz="2200"/>
            </a:pPr>
            <a:r>
              <a:t>Internet Printing Protocol/2.x Fourth Edition (Interim)</a:t>
            </a:r>
          </a:p>
          <a:p>
            <a:pPr lvl="1">
              <a:defRPr sz="2200"/>
            </a:pPr>
            <a:r>
              <a:t>IPP Encrypted Jobs and Documents v1.0	 (Prototype)</a:t>
            </a:r>
          </a:p>
          <a:p>
            <a:pPr lvl="1">
              <a:defRPr sz="2200"/>
            </a:pPr>
            <a:r>
              <a:t>IPP Enterprise Printing Extensions v2.0 (Prototype)</a:t>
            </a:r>
          </a:p>
          <a:p>
            <a:pPr lvl="1">
              <a:defRPr sz="2200"/>
            </a:pPr>
            <a:r>
              <a:t>IPP Everywhere™ v2.0 (Prototype)</a:t>
            </a:r>
          </a:p>
          <a:p>
            <a:pPr lvl="1">
              <a:defRPr sz="2200"/>
            </a:pPr>
            <a:r>
              <a:t>IPP Everywhere™ Printer Self-Certification Manual v2.0 (Interim)</a:t>
            </a:r>
          </a:p>
          <a:p>
            <a:pPr lvl="1">
              <a:defRPr sz="2200"/>
            </a:pPr>
            <a:r>
              <a:t>IPP OAuth Extensions v1.0 (Interim)</a:t>
            </a:r>
            <a:br/>
            <a:endParaRPr/>
          </a:p>
          <a:p>
            <a:pPr marL="269666" indent="-241092">
              <a:defRPr sz="2800"/>
            </a:pPr>
            <a:r>
              <a:t>Recently approved:</a:t>
            </a:r>
          </a:p>
          <a:p>
            <a:pPr lvl="1">
              <a:defRPr sz="2200"/>
            </a:pPr>
            <a:r>
              <a:t>PWG 5100.3-2023: IPP Production Printing Extensions v2.0 (PPX)</a:t>
            </a:r>
          </a:p>
          <a:p>
            <a:pPr lvl="1">
              <a:defRPr sz="2200"/>
            </a:pPr>
            <a:r>
              <a:t>PWG 5100.7-2023: IPP Job Extensions v2.1 (JOBEXT)</a:t>
            </a:r>
          </a:p>
          <a:p>
            <a:pPr lvl="1">
              <a:defRPr sz="2200"/>
            </a:pPr>
            <a:r>
              <a:t>PWG 5100.13-2023: IPP Driver Replacement Extensions v2.0 (NODRIVER)</a:t>
            </a:r>
            <a:br/>
            <a:endParaRPr/>
          </a:p>
          <a:p>
            <a:pPr marL="269666" indent="-241092">
              <a:defRPr sz="2800"/>
            </a:pPr>
            <a:r>
              <a:t>Up-to-date pending IANA registrations online:</a:t>
            </a:r>
          </a:p>
          <a:p>
            <a:pPr lvl="1">
              <a:defRPr sz="2200"/>
            </a:pPr>
            <a:r>
              <a:rPr u="sng">
                <a:solidFill>
                  <a:srgbClr val="0000FF"/>
                </a:solidFill>
                <a:uFill>
                  <a:solidFill>
                    <a:srgbClr val="0000FF"/>
                  </a:solidFill>
                </a:uFill>
                <a:hlinkClick r:id="rId3"/>
              </a:rPr>
              <a:t>https://www.pwg.org/ipp/ipp-registrations.xml</a:t>
            </a:r>
          </a:p>
          <a:p>
            <a:pPr lvl="1">
              <a:defRPr sz="2200"/>
            </a:pPr>
            <a:r>
              <a:t>Continue to maintain this in parallel for new specifications</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104599166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June 8 and 22, 2023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21183446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May 2022</a:t>
            </a:r>
            <a:endParaRPr dirty="0"/>
          </a:p>
        </p:txBody>
      </p:sp>
    </p:spTree>
    <p:extLst>
      <p:ext uri="{BB962C8B-B14F-4D97-AF65-F5344CB8AC3E}">
        <p14:creationId xmlns:p14="http://schemas.microsoft.com/office/powerpoint/2010/main" val="292354306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a:bodyPr>
          <a:lstStyle/>
          <a:p>
            <a:pPr marL="40640" lvl="0" indent="0">
              <a:buNone/>
            </a:pPr>
            <a:endParaRPr lang="en-US" dirty="0"/>
          </a:p>
          <a:p>
            <a:pPr marL="40640" lvl="0" indent="0" algn="ctr">
              <a:buNone/>
            </a:pPr>
            <a:r>
              <a:rPr lang="en-US" b="1" dirty="0"/>
              <a:t>Covered in </a:t>
            </a:r>
            <a:r>
              <a:rPr lang="en-US" b="1" dirty="0" err="1"/>
              <a:t>OpenPrinting</a:t>
            </a:r>
            <a:r>
              <a:rPr lang="en-US" b="1" dirty="0"/>
              <a:t> Plenary and other sessions later today and tomorrow.</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375096203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Anthony Suarez (Kyocera)</a:t>
            </a:r>
          </a:p>
          <a:p>
            <a:endParaRPr lang="en-US" dirty="0"/>
          </a:p>
          <a:p>
            <a:r>
              <a:rPr lang="en-US" dirty="0"/>
              <a:t>Liaison agreement addendum signed May 10, 2022</a:t>
            </a:r>
          </a:p>
          <a:p>
            <a:pPr lvl="1"/>
            <a:r>
              <a:rPr lang="en-US" dirty="0">
                <a:solidFill>
                  <a:srgbClr val="FF0000"/>
                </a:solidFill>
              </a:rPr>
              <a:t>Renews liaison agreement and auto-renews it until one or both parties cancel it</a:t>
            </a:r>
          </a:p>
          <a:p>
            <a:pPr marL="40640" indent="0">
              <a:buNone/>
            </a:pPr>
            <a:r>
              <a:rPr lang="en-US" dirty="0"/>
              <a:t>	</a:t>
            </a:r>
          </a:p>
          <a:p>
            <a:r>
              <a:rPr lang="en-US" dirty="0"/>
              <a:t>No collaboration currently active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38729834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23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2023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3MF Consortium"/>
          <p:cNvSpPr txBox="1">
            <a:spLocks noGrp="1"/>
          </p:cNvSpPr>
          <p:nvPr>
            <p:ph type="title"/>
          </p:nvPr>
        </p:nvSpPr>
        <p:spPr>
          <a:prstGeom prst="rect">
            <a:avLst/>
          </a:prstGeom>
        </p:spPr>
        <p:txBody>
          <a:bodyPr/>
          <a:lstStyle/>
          <a:p>
            <a:r>
              <a:t>3MF Consortium</a:t>
            </a:r>
          </a:p>
        </p:txBody>
      </p:sp>
      <p:sp>
        <p:nvSpPr>
          <p:cNvPr id="101" name="Duann Scott (Bits to Atoms) is the new Executive Director of the 3MF Consortium…"/>
          <p:cNvSpPr txBox="1">
            <a:spLocks noGrp="1"/>
          </p:cNvSpPr>
          <p:nvPr>
            <p:ph type="body" idx="1"/>
          </p:nvPr>
        </p:nvSpPr>
        <p:spPr>
          <a:prstGeom prst="rect">
            <a:avLst/>
          </a:prstGeom>
        </p:spPr>
        <p:txBody>
          <a:bodyPr/>
          <a:lstStyle/>
          <a:p>
            <a:r>
              <a:rPr dirty="0" err="1"/>
              <a:t>Duann</a:t>
            </a:r>
            <a:r>
              <a:rPr dirty="0"/>
              <a:t> Scott (Bits to Atoms) is the new Executive Director of the 3MF Consortium</a:t>
            </a:r>
          </a:p>
          <a:p>
            <a:r>
              <a:rPr dirty="0"/>
              <a:t>Mike Sweet (Lakeside Robotics) is the PWG liaison to the 3MF</a:t>
            </a:r>
          </a:p>
          <a:p>
            <a:r>
              <a:rPr dirty="0"/>
              <a:t>No updates since the February 2023 virtual Face-to-Face meeting</a:t>
            </a:r>
            <a:endParaRPr lang="en-US" dirty="0"/>
          </a:p>
          <a:p>
            <a:r>
              <a:rPr lang="en-US" dirty="0"/>
              <a:t>Latest released 3MF specifications: </a:t>
            </a:r>
            <a:r>
              <a:rPr lang="en-US" sz="2000" dirty="0">
                <a:solidFill>
                  <a:srgbClr val="54A3F8"/>
                </a:solidFill>
                <a:effectLst/>
                <a:latin typeface="Helvetica Neue" panose="02000503000000020004" pitchFamily="2" charset="0"/>
                <a:hlinkClick r:id="rId3"/>
              </a:rPr>
              <a:t>https://3mf.io/3mf-specification/</a:t>
            </a:r>
            <a:endParaRPr lang="en-US" sz="1600" dirty="0">
              <a:solidFill>
                <a:srgbClr val="54A3F8"/>
              </a:solidFill>
              <a:effectLst/>
              <a:latin typeface="Helvetica Neue" panose="02000503000000020004" pitchFamily="2" charset="0"/>
            </a:endParaRPr>
          </a:p>
          <a:p>
            <a:pPr marL="40640" indent="0">
              <a:buNone/>
            </a:pPr>
            <a:endParaRPr lang="en-US" dirty="0"/>
          </a:p>
          <a:p>
            <a:pPr marL="40640" indent="0">
              <a:buNone/>
            </a:pPr>
            <a:endParaRPr dirty="0"/>
          </a:p>
        </p:txBody>
      </p:sp>
      <p:sp>
        <p:nvSpPr>
          <p:cNvPr id="10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27107367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a:t>
            </a:r>
          </a:p>
          <a:p>
            <a:pPr lvl="2"/>
            <a:r>
              <a:rPr lang="en-US" sz="1400" dirty="0"/>
              <a:t>The IEEE-ISTO Printer Working Group is participating in the AMSC version 3 update. The proposed schedule has version 3 being published in June 2023.</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en-US" sz="2000" dirty="0"/>
              <a:t>The ASTM International Conference on Additive Manufacturing </a:t>
            </a:r>
            <a:r>
              <a:rPr lang="da-DK" sz="1800" dirty="0"/>
              <a:t>(   </a:t>
            </a:r>
            <a:r>
              <a:rPr lang="da-DK" sz="1700" dirty="0"/>
              <a:t>ICAM 2023 – Oct 30-Nov3, 2023 – Washington DC  </a:t>
            </a:r>
            <a:r>
              <a:rPr lang="en-US" sz="2000" dirty="0"/>
              <a:t>)</a:t>
            </a:r>
            <a:r>
              <a:rPr lang="da-DK" sz="1400" dirty="0"/>
              <a:t> </a:t>
            </a:r>
            <a:r>
              <a:rPr lang="da-DK" sz="2000" dirty="0"/>
              <a:t>-</a:t>
            </a:r>
          </a:p>
          <a:p>
            <a:pPr lvl="1"/>
            <a:r>
              <a:rPr lang="da-DK" sz="1600" dirty="0">
                <a:hlinkClick r:id="rId4"/>
              </a:rPr>
              <a:t>https://amcoe.org/event/icam2023/</a:t>
            </a:r>
            <a:r>
              <a:rPr lang="da-DK" sz="1600" dirty="0"/>
              <a:t> </a:t>
            </a:r>
          </a:p>
          <a:p>
            <a:pPr lvl="2" algn="just"/>
            <a:r>
              <a:rPr lang="da-DK" sz="1400" dirty="0"/>
              <a:t>Alan Sukert chairperson of the IEEE-ISTO PWG Imaging Device Security(IDS) Workgroup participated in the </a:t>
            </a:r>
            <a:r>
              <a:rPr lang="en-US" sz="1400" b="1" dirty="0"/>
              <a:t>Industry 4.0: Cyber Security Aspects of AM</a:t>
            </a:r>
            <a:r>
              <a:rPr lang="en-US" sz="1400" dirty="0"/>
              <a:t> track within the 2022 ICAM conference.</a:t>
            </a:r>
          </a:p>
          <a:p>
            <a:pPr lvl="2" algn="just"/>
            <a:r>
              <a:rPr lang="en-US" sz="1400" dirty="0"/>
              <a:t>Alan has recently received confirmation that his latest submission has been approved and he will be giving another Common Criteria Cyber Security focused presentation at ICAM 2023.</a:t>
            </a:r>
            <a:endParaRPr lang="da-DK" sz="1400" dirty="0"/>
          </a:p>
          <a:p>
            <a:endParaRPr lang="da-DK" sz="14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310207768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r>
              <a:rPr lang="en-US" sz="2000" dirty="0"/>
              <a:t>American Concrete Institute Committee 564 - 3-D Printing with Cementitious Materials</a:t>
            </a:r>
          </a:p>
          <a:p>
            <a:pPr lvl="1"/>
            <a:r>
              <a:rPr lang="en-US" sz="1600" u="sng" dirty="0">
                <a:hlinkClick r:id="rId2"/>
              </a:rPr>
              <a:t>https://www.concrete.org/committees/directoryofcommittees/acommitteehome.aspx?committee_code=C0056400</a:t>
            </a:r>
            <a:r>
              <a:rPr lang="en-US" sz="1600" u="sng" dirty="0"/>
              <a:t> </a:t>
            </a:r>
          </a:p>
          <a:p>
            <a:pPr lvl="2" algn="just"/>
            <a:r>
              <a:rPr lang="en-US" sz="1500" dirty="0"/>
              <a:t>Paul Tykodi is investigating whether it might be possible for the IEEE-ISTO Printer Working Group to make a presentation on its Safe G-Code best practice document to ACI 564 members via an ACI Training Webinar. Answer from ACI Committee 564 was that their organization is very materials focused and they felt the idea was more suited to a process-oriented standards organization like ASTM F42.</a:t>
            </a:r>
          </a:p>
          <a:p>
            <a:pPr lvl="2" algn="just"/>
            <a:endParaRPr lang="en-US" sz="1500" dirty="0"/>
          </a:p>
          <a:p>
            <a:r>
              <a:rPr lang="en-US" sz="2000" dirty="0"/>
              <a:t>3D PDF at the PDF Association -</a:t>
            </a:r>
            <a:endParaRPr lang="en-US" dirty="0"/>
          </a:p>
          <a:p>
            <a:pPr lvl="1"/>
            <a:r>
              <a:rPr lang="en-US" sz="1600" dirty="0">
                <a:hlinkClick r:id="rId3"/>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4"/>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5"/>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67228355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8 – 10: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158750</TotalTime>
  <Words>2757</Words>
  <Application>Microsoft Macintosh PowerPoint</Application>
  <PresentationFormat>On-screen Show (4:3)</PresentationFormat>
  <Paragraphs>381</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Helvetica Neue</vt:lpstr>
      <vt:lpstr>Lucida Grande</vt:lpstr>
      <vt:lpstr>Segoe UI</vt:lpstr>
      <vt:lpstr>Verdana</vt:lpstr>
      <vt:lpstr>Wingdings</vt:lpstr>
      <vt:lpstr>White</vt:lpstr>
      <vt:lpstr> PWG May 2023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2023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May 2022</vt:lpstr>
      <vt:lpstr>Linux Foundation OpenPrinting</vt:lpstr>
      <vt:lpstr>Mopria Alliance</vt:lpstr>
      <vt:lpstr>3MF Consortium</vt:lpstr>
      <vt:lpstr>3D / Additive Manufacturing Liaisons</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May 2023 Face-to-Face Plenary</dc:title>
  <dc:subject/>
  <dc:creator>Jeremy Leber (PWG Chair, Lexmark) and Smith Kennedy (PWG Vice Chair, HP Inc.)</dc:creator>
  <cp:keywords/>
  <dc:description/>
  <cp:lastModifiedBy>Jeremy L Leber</cp:lastModifiedBy>
  <cp:revision>701</cp:revision>
  <cp:lastPrinted>2019-08-28T15:37:14Z</cp:lastPrinted>
  <dcterms:modified xsi:type="dcterms:W3CDTF">2023-05-16T13:53:32Z</dcterms:modified>
  <cp:category/>
</cp:coreProperties>
</file>