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481" r:id="rId19"/>
    <p:sldId id="473" r:id="rId20"/>
    <p:sldId id="267" r:id="rId21"/>
    <p:sldId id="268" r:id="rId22"/>
    <p:sldId id="462" r:id="rId23"/>
    <p:sldId id="510" r:id="rId24"/>
    <p:sldId id="388" r:id="rId25"/>
    <p:sldId id="389" r:id="rId26"/>
    <p:sldId id="390" r:id="rId27"/>
    <p:sldId id="386" r:id="rId28"/>
    <p:sldId id="378" r:id="rId29"/>
    <p:sldId id="256" r:id="rId30"/>
    <p:sldId id="504" r:id="rId31"/>
    <p:sldId id="505" r:id="rId32"/>
    <p:sldId id="499" r:id="rId33"/>
    <p:sldId id="382" r:id="rId34"/>
    <p:sldId id="485" r:id="rId35"/>
    <p:sldId id="506" r:id="rId36"/>
    <p:sldId id="507" r:id="rId37"/>
    <p:sldId id="508" r:id="rId38"/>
    <p:sldId id="509" r:id="rId39"/>
    <p:sldId id="289" r:id="rId40"/>
    <p:sldId id="441"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5"/>
    <p:restoredTop sz="95928"/>
  </p:normalViewPr>
  <p:slideViewPr>
    <p:cSldViewPr snapToGrid="0" snapToObjects="1">
      <p:cViewPr varScale="1">
        <p:scale>
          <a:sx n="146" d="100"/>
          <a:sy n="146" d="100"/>
        </p:scale>
        <p:origin x="1704" y="160"/>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em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pwg.org/abou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github.com/OpenPrinting/ghostscript-printer-app" TargetMode="External"/><Relationship Id="rId3" Type="http://schemas.openxmlformats.org/officeDocument/2006/relationships/hyperlink" Target="https://openprinting.github.io/cups-2.4.2/" TargetMode="External"/><Relationship Id="rId7" Type="http://schemas.openxmlformats.org/officeDocument/2006/relationships/hyperlink" Target="https://github.com/OpenPrinting/ps-printer-app" TargetMode="External"/><Relationship Id="rId2" Type="http://schemas.openxmlformats.org/officeDocument/2006/relationships/hyperlink" Target="https://developers.google.com/open-source/gsoc/timeline" TargetMode="External"/><Relationship Id="rId1" Type="http://schemas.openxmlformats.org/officeDocument/2006/relationships/slideLayout" Target="../slideLayouts/slideLayout2.xml"/><Relationship Id="rId6" Type="http://schemas.openxmlformats.org/officeDocument/2006/relationships/hyperlink" Target="https://github.com/michaelrsweet/lprint/releases/tag/v1.1.0" TargetMode="External"/><Relationship Id="rId11" Type="http://schemas.openxmlformats.org/officeDocument/2006/relationships/hyperlink" Target="https://github.com/OpenPrinting/pappl-retrofit" TargetMode="External"/><Relationship Id="rId5" Type="http://schemas.openxmlformats.org/officeDocument/2006/relationships/hyperlink" Target="https://github.com/michaelrsweet/pappl/releases/tag/v1.3.1" TargetMode="External"/><Relationship Id="rId10" Type="http://schemas.openxmlformats.org/officeDocument/2006/relationships/hyperlink" Target="https://github.com/OpenPrinting/hplip-printer-app" TargetMode="External"/><Relationship Id="rId4" Type="http://schemas.openxmlformats.org/officeDocument/2006/relationships/hyperlink" Target="https://github.com/OpenPrinting/cups-filters/releases/tag/1.28.16" TargetMode="External"/><Relationship Id="rId9" Type="http://schemas.openxmlformats.org/officeDocument/2006/relationships/hyperlink" Target="https://github.com/OpenPrinting/gutenprint-printer-app"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ftp.pwg.org/pub/pwg/general/presentations/PWG-2022-State-of-the-Union-2022100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4" Type="http://schemas.openxmlformats.org/officeDocument/2006/relationships/hyperlink" Target="https://amcoe.org/event/icam202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dfa.org/3d-pdf-at-the-pdf-association/"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5" Type="http://schemas.openxmlformats.org/officeDocument/2006/relationships/hyperlink" Target="https://www.vdma.org/events-trade-fairs/-/event/view/70649" TargetMode="External"/><Relationship Id="rId4" Type="http://schemas.openxmlformats.org/officeDocument/2006/relationships/hyperlink" Target="https://www.iso.org/committee/53674.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February 2023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February 7, 2023</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February 7</a:t>
            </a:r>
          </a:p>
          <a:p>
            <a:pPr marL="2289175" lvl="1" indent="-1944688">
              <a:buNone/>
            </a:pPr>
            <a:r>
              <a:rPr lang="en-US" dirty="0"/>
              <a:t>10:00 – 10:45	PWG Plenary</a:t>
            </a:r>
          </a:p>
          <a:p>
            <a:pPr marL="2289175" lvl="1" indent="-1944688">
              <a:buNone/>
            </a:pPr>
            <a:r>
              <a:rPr lang="en-US" dirty="0"/>
              <a:t>10:45 </a:t>
            </a:r>
            <a:r>
              <a:rPr lang="mr-IN" dirty="0"/>
              <a:t>–</a:t>
            </a:r>
            <a:r>
              <a:rPr lang="en-US" dirty="0"/>
              <a:t> 11:00	IPP WG : Status</a:t>
            </a:r>
          </a:p>
          <a:p>
            <a:pPr marL="2289175" lvl="1" indent="-1944688">
              <a:buNone/>
            </a:pPr>
            <a:r>
              <a:rPr lang="en-US" dirty="0"/>
              <a:t>11:00 </a:t>
            </a:r>
            <a:r>
              <a:rPr lang="mr-IN" dirty="0"/>
              <a:t>–</a:t>
            </a:r>
            <a:r>
              <a:rPr lang="en-US" dirty="0"/>
              <a:t> 12:00	IPP WG : Last Call / Formal Votes:</a:t>
            </a:r>
          </a:p>
          <a:p>
            <a:pPr marL="2289175" lvl="1" indent="-1944688">
              <a:buNone/>
            </a:pPr>
            <a:r>
              <a:rPr lang="en-US" dirty="0"/>
              <a:t>		IPP Driver Replacement Extensions v2.0</a:t>
            </a:r>
          </a:p>
          <a:p>
            <a:pPr marL="2289175" lvl="1" indent="-1944688">
              <a:buNone/>
            </a:pPr>
            <a:r>
              <a:rPr lang="en-US" dirty="0"/>
              <a:t>		IPP Production Printing Extensions v2.0</a:t>
            </a:r>
          </a:p>
          <a:p>
            <a:pPr marL="2289175" lvl="1" indent="-1944688">
              <a:buNone/>
            </a:pPr>
            <a:r>
              <a:rPr lang="en-US" dirty="0"/>
              <a:t>		IPP Job Extensions v2.1</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2:00	IPP WG : Evolution of IPP/2.0 and IPP Everywhere 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February 8</a:t>
            </a:r>
          </a:p>
          <a:p>
            <a:pPr marL="2289175" lvl="1" indent="-1944688">
              <a:buNone/>
            </a:pPr>
            <a:r>
              <a:rPr lang="en-US" dirty="0"/>
              <a:t>10:00 – 11:00	IPP WG : Prototype Ready:</a:t>
            </a:r>
          </a:p>
          <a:p>
            <a:pPr marL="2289175" lvl="1" indent="-1944688">
              <a:buNone/>
            </a:pPr>
            <a:r>
              <a:rPr lang="en-US" dirty="0"/>
              <a:t>		IPP Encrypted Jobs and Documents v1.0</a:t>
            </a:r>
          </a:p>
          <a:p>
            <a:pPr marL="2289175" lvl="1" indent="-1944688">
              <a:buNone/>
            </a:pPr>
            <a:r>
              <a:rPr lang="en-US" dirty="0"/>
              <a:t>		IPP Enterprise Printing Extensions v2.0</a:t>
            </a:r>
          </a:p>
          <a:p>
            <a:pPr marL="2289175" lvl="1" indent="-1944688">
              <a:buNone/>
            </a:pPr>
            <a:r>
              <a:rPr lang="en-US" dirty="0"/>
              <a:t>11:00 </a:t>
            </a:r>
            <a:r>
              <a:rPr lang="mr-IN" dirty="0"/>
              <a:t>–</a:t>
            </a:r>
            <a:r>
              <a:rPr lang="en-US" dirty="0"/>
              <a:t> 12:00	IPP WG : Evolution of OAuth and IPP - Session 1</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2:30	IPP WG : Evolution of OAuth and IPP - Session 2</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Thursday, February 9</a:t>
            </a:r>
            <a:endParaRPr b="1" u="sng" dirty="0"/>
          </a:p>
          <a:p>
            <a:pPr marL="2289175" lvl="1" indent="-1944688">
              <a:buNone/>
            </a:pPr>
            <a:r>
              <a:rPr lang="en-US" dirty="0"/>
              <a:t>10:00 – 12:00	IDS WG : Status and Discussion – PWG Hardcopy Device Security Guidelines v1.0</a:t>
            </a:r>
          </a:p>
          <a:p>
            <a:pPr marL="2289175" lvl="1" indent="-1944688">
              <a:buNone/>
            </a:pPr>
            <a:r>
              <a:rPr lang="en-US" dirty="0"/>
              <a:t>12:00 – 12:45	Break / Lunch</a:t>
            </a:r>
          </a:p>
          <a:p>
            <a:pPr marL="2289175" lvl="1" indent="-1944688">
              <a:buNone/>
            </a:pPr>
            <a:r>
              <a:rPr lang="en-US" dirty="0"/>
              <a:t>12:45 –   1:45	IPP WG : 3D Printing Liaisons – Status &amp; Guidance</a:t>
            </a:r>
          </a:p>
          <a:p>
            <a:pPr marL="2289175" lvl="1" indent="-1944688">
              <a:buNone/>
            </a:pPr>
            <a:r>
              <a:rPr lang="en-US" dirty="0"/>
              <a:t>1:45 –     2:00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2022-2023</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30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1838371480"/>
              </p:ext>
            </p:extLst>
          </p:nvPr>
        </p:nvGraphicFramePr>
        <p:xfrm>
          <a:off x="457200" y="1663186"/>
          <a:ext cx="8021638" cy="4673600"/>
        </p:xfrm>
        <a:graphic>
          <a:graphicData uri="http://schemas.openxmlformats.org/drawingml/2006/table">
            <a:tbl>
              <a:tblPr>
                <a:tableStyleId>{8F44A2F1-9E1F-4B54-A3A2-5F16C0AD49E2}</a:tableStyleId>
              </a:tblPr>
              <a:tblGrid>
                <a:gridCol w="1534478">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t>Synaptics</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PaperCut</a:t>
                      </a:r>
                      <a:r>
                        <a:rPr lang="en-US" sz="900" dirty="0">
                          <a:uFill>
                            <a:solidFill>
                              <a:srgbClr val="000000"/>
                            </a:solidFill>
                          </a:uFill>
                          <a:sym typeface="Verdana"/>
                        </a:rPr>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uFill>
                            <a:solidFill>
                              <a:srgbClr val="000000"/>
                            </a:solidFill>
                          </a:uFill>
                          <a:sym typeface="Verdana"/>
                        </a:rPr>
                        <a:t>PrinterLogic</a:t>
                      </a:r>
                      <a:endParaRPr lang="en-US" sz="900" dirty="0">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tx1"/>
                          </a:solidFill>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6074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8247" y="331757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295" y="173167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1229" y="2461392"/>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36766" y="3373833"/>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2757" y="496230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06786" y="5699767"/>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07018" y="1886772"/>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2511206"/>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73447" y="4091239"/>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16719" y="4852617"/>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397717" y="5753041"/>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3678" y="418867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7055576" y="2595096"/>
            <a:ext cx="1110207" cy="248114"/>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28059" y="336145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96536" y="4066975"/>
            <a:ext cx="482442" cy="482442"/>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72805" y="4721321"/>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76669" y="1813341"/>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182474" y="5788470"/>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sp>
        <p:nvSpPr>
          <p:cNvPr id="19" name="Shape 157">
            <a:extLst>
              <a:ext uri="{FF2B5EF4-FFF2-40B4-BE49-F238E27FC236}">
                <a16:creationId xmlns:a16="http://schemas.microsoft.com/office/drawing/2014/main" id="{C16DFBC4-1CE4-770D-BEA3-799C4BEB578D}"/>
              </a:ext>
            </a:extLst>
          </p:cNvPr>
          <p:cNvSpPr/>
          <p:nvPr/>
        </p:nvSpPr>
        <p:spPr>
          <a:xfrm>
            <a:off x="289719" y="633537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endParaRPr dirty="0">
              <a:solidFill>
                <a:srgbClr val="FF0000"/>
              </a:solidFill>
            </a:endParaRPr>
          </a:p>
        </p:txBody>
      </p:sp>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2023</a:t>
            </a:r>
          </a:p>
          <a:p>
            <a:pPr marL="497840" lvl="1" indent="0">
              <a:buNone/>
            </a:pPr>
            <a:endParaRPr lang="en-US" dirty="0"/>
          </a:p>
          <a:p>
            <a:pPr lvl="1"/>
            <a:r>
              <a:rPr lang="en-US" dirty="0"/>
              <a:t>May 16-18 (Joint w/ </a:t>
            </a:r>
            <a:r>
              <a:rPr lang="en-US" dirty="0" err="1"/>
              <a:t>OpenPrinting</a:t>
            </a:r>
            <a:r>
              <a:rPr lang="en-US" dirty="0"/>
              <a:t> - TBD – Lexington?)</a:t>
            </a:r>
          </a:p>
          <a:p>
            <a:pPr marL="497840" lvl="1" indent="0">
              <a:buNone/>
            </a:pPr>
            <a:endParaRPr lang="en-US" dirty="0"/>
          </a:p>
          <a:p>
            <a:pPr lvl="1"/>
            <a:r>
              <a:rPr lang="en-US" dirty="0"/>
              <a:t>August 8-10 – Virtual?  TBD</a:t>
            </a:r>
          </a:p>
          <a:p>
            <a:pPr marL="497840" lvl="1" indent="0">
              <a:buNone/>
            </a:pPr>
            <a:endParaRPr lang="en-US" dirty="0"/>
          </a:p>
          <a:p>
            <a:pPr lvl="1"/>
            <a:r>
              <a:rPr lang="en-US" dirty="0"/>
              <a:t>November 14-16 – Virtual?  TBD</a:t>
            </a:r>
          </a:p>
          <a:p>
            <a:pPr marL="40640" indent="0">
              <a:buNone/>
            </a:pPr>
            <a:endParaRPr lang="en-US" dirty="0"/>
          </a:p>
          <a:p>
            <a:pPr marL="40640" indent="0">
              <a:buNone/>
            </a:pPr>
            <a:r>
              <a:rPr lang="en-US" dirty="0"/>
              <a:t>2024</a:t>
            </a:r>
          </a:p>
          <a:p>
            <a:pPr marL="497840" lvl="1" indent="0">
              <a:buNone/>
            </a:pPr>
            <a:endParaRPr lang="en-US" dirty="0"/>
          </a:p>
          <a:p>
            <a:pPr lvl="1"/>
            <a:r>
              <a:rPr lang="en-US" dirty="0"/>
              <a:t>February </a:t>
            </a:r>
            <a:r>
              <a:rPr lang="en-US" dirty="0">
                <a:solidFill>
                  <a:schemeClr val="tx1"/>
                </a:solidFill>
              </a:rPr>
              <a:t>6-8 – Virtual - TBD</a:t>
            </a:r>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944</a:t>
            </a:r>
            <a:r>
              <a:rPr lang="en-US" dirty="0"/>
              <a:t> printers now certified!</a:t>
            </a:r>
          </a:p>
          <a:p>
            <a:pPr lvl="1"/>
            <a:r>
              <a:rPr lang="en-US" dirty="0">
                <a:hlinkClick r:id="rId4"/>
              </a:rPr>
              <a:t>https://www.pwg.org/printers/</a:t>
            </a:r>
            <a:endParaRPr lang="en-US" dirty="0"/>
          </a:p>
          <a:p>
            <a:pPr lvl="1"/>
            <a:r>
              <a:rPr lang="en-US" dirty="0"/>
              <a:t>New printers from Digital Check, OKI, HP, Lexmark, Ricoh, and Samsung </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9784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20000"/>
          </a:bodyPr>
          <a:lstStyle/>
          <a:p>
            <a:r>
              <a:rPr lang="en-US" dirty="0"/>
              <a:t>Process v4.0</a:t>
            </a:r>
          </a:p>
          <a:p>
            <a:pPr lvl="1"/>
            <a:r>
              <a:rPr lang="en-US" dirty="0"/>
              <a:t>Multi-year effort to update Process 3.0</a:t>
            </a:r>
          </a:p>
          <a:p>
            <a:pPr lvl="1"/>
            <a:r>
              <a:rPr lang="en-US" dirty="0"/>
              <a:t>Latest Stable draft: wd-pwg-process-4-20230109.pdf</a:t>
            </a:r>
          </a:p>
          <a:p>
            <a:pPr lvl="2"/>
            <a:r>
              <a:rPr lang="en-US" dirty="0"/>
              <a:t>Ready for broader review and approval procedures</a:t>
            </a:r>
          </a:p>
          <a:p>
            <a:pPr lvl="1"/>
            <a:r>
              <a:rPr lang="en-US" dirty="0"/>
              <a:t>Detailed definitions moved to separate PWG Policy documents to simplify update approval process</a:t>
            </a:r>
          </a:p>
          <a:p>
            <a:pPr lvl="2"/>
            <a:r>
              <a:rPr lang="en-US" dirty="0"/>
              <a:t>PWG Roles and Responsibilities Policy</a:t>
            </a:r>
          </a:p>
          <a:p>
            <a:pPr lvl="2"/>
            <a:r>
              <a:rPr lang="en-US" dirty="0"/>
              <a:t>PWG Document Management Policy</a:t>
            </a:r>
          </a:p>
          <a:p>
            <a:pPr lvl="2"/>
            <a:r>
              <a:rPr lang="en-US" dirty="0"/>
              <a:t>PWG Meetings Policy</a:t>
            </a:r>
          </a:p>
          <a:p>
            <a:pPr lvl="2"/>
            <a:r>
              <a:rPr lang="en-US" dirty="0"/>
              <a:t>PWG Workgroup Decisions Policy</a:t>
            </a:r>
          </a:p>
          <a:p>
            <a:pPr marL="40640" indent="0">
              <a:buNone/>
            </a:pPr>
            <a:endParaRPr lang="en-US" dirty="0"/>
          </a:p>
          <a:p>
            <a:r>
              <a:rPr lang="en-US" dirty="0"/>
              <a:t>PWG Policy Document Status</a:t>
            </a:r>
          </a:p>
          <a:p>
            <a:pPr lvl="1"/>
            <a:r>
              <a:rPr lang="en-US" sz="1700" dirty="0"/>
              <a:t>PWG Roles and Responsibilities Policy : Approved (20230109)</a:t>
            </a:r>
          </a:p>
          <a:p>
            <a:pPr lvl="1"/>
            <a:r>
              <a:rPr lang="en-US" sz="1700" dirty="0"/>
              <a:t>PWG Workgroup Decisions Policy : Approved (20230109)</a:t>
            </a:r>
          </a:p>
          <a:p>
            <a:pPr lvl="1"/>
            <a:r>
              <a:rPr lang="en-US" sz="1700" dirty="0"/>
              <a:t>PWG Meetings Policy : SC Call For Objections (20230109)</a:t>
            </a:r>
          </a:p>
          <a:p>
            <a:pPr lvl="1"/>
            <a:r>
              <a:rPr lang="en-US" sz="1700" dirty="0"/>
              <a:t>PWG Document Management Policy : Nearing Stable Draft (20230123)</a:t>
            </a:r>
          </a:p>
          <a:p>
            <a:pPr lvl="1"/>
            <a:endParaRPr lang="en-US" sz="1700" dirty="0"/>
          </a:p>
          <a:p>
            <a:r>
              <a:rPr lang="en-US" sz="2100" dirty="0"/>
              <a:t>PWG About Page Lists All Approved PWG Policy Documents</a:t>
            </a:r>
          </a:p>
          <a:p>
            <a:pPr lvl="1"/>
            <a:r>
              <a:rPr lang="en-US" sz="1700" dirty="0">
                <a:hlinkClick r:id="rId2"/>
              </a:rPr>
              <a:t>https://www.pwg.org/about.html</a:t>
            </a:r>
            <a:endParaRPr lang="en-US" sz="1700" dirty="0"/>
          </a:p>
          <a:p>
            <a:endParaRPr lang="en-US" dirty="0"/>
          </a:p>
          <a:p>
            <a:pPr lvl="1"/>
            <a:endParaRPr lang="en-US" dirty="0"/>
          </a:p>
          <a:p>
            <a:pPr lvl="1"/>
            <a:endParaRPr lang="en-US" dirty="0"/>
          </a:p>
          <a:p>
            <a:pPr lvl="1"/>
            <a:endParaRPr lang="en-US" b="1" dirty="0"/>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3" name="Picture 2" descr="Chart, bar chart&#10;&#10;Description automatically generated">
            <a:extLst>
              <a:ext uri="{FF2B5EF4-FFF2-40B4-BE49-F238E27FC236}">
                <a16:creationId xmlns:a16="http://schemas.microsoft.com/office/drawing/2014/main" id="{61F4C7AC-183B-AFD0-AD2A-9656E6CE5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5" y="1732459"/>
            <a:ext cx="9032930" cy="3231427"/>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167993414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14211379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a:t>
            </a:r>
            <a:r>
              <a:rPr lang="en-US"/>
              <a:t>Nov 17, </a:t>
            </a:r>
            <a:r>
              <a:rPr lang="en-US" dirty="0"/>
              <a:t>2022, IDS WG Meetings held on 12/1 &amp; 12/15 in 2022 and 1/12 &amp; 1/26 in 2023</a:t>
            </a:r>
          </a:p>
          <a:p>
            <a:pPr lvl="2">
              <a:spcBef>
                <a:spcPts val="1200"/>
              </a:spcBef>
            </a:pPr>
            <a:r>
              <a:rPr lang="en-US" dirty="0"/>
              <a:t>Next IDS WG Meeting scheduled for 2/23/2023</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1362574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55000" lnSpcReduction="20000"/>
          </a:bodyPr>
          <a:lstStyle/>
          <a:p>
            <a:pPr>
              <a:spcBef>
                <a:spcPts val="1200"/>
              </a:spcBef>
            </a:pPr>
            <a:r>
              <a:rPr lang="en-US" sz="3600" dirty="0"/>
              <a:t>HCD international Technical Committee (</a:t>
            </a:r>
            <a:r>
              <a:rPr lang="en-US" sz="3600" dirty="0" err="1"/>
              <a:t>iTC</a:t>
            </a:r>
            <a:r>
              <a:rPr lang="en-US" sz="3600" dirty="0"/>
              <a:t>):</a:t>
            </a:r>
          </a:p>
          <a:p>
            <a:pPr lvl="1"/>
            <a:r>
              <a:rPr lang="en-US" sz="3200" dirty="0"/>
              <a:t>Since the publishing of HCD </a:t>
            </a:r>
            <a:r>
              <a:rPr lang="en-US" sz="3200" dirty="0" err="1"/>
              <a:t>cPP</a:t>
            </a:r>
            <a:r>
              <a:rPr lang="en-US" sz="3200" dirty="0"/>
              <a:t> v1.0 and HCD SD 1.0 on 10/31/22, the HCD </a:t>
            </a:r>
            <a:r>
              <a:rPr lang="en-US" sz="3200" dirty="0" err="1"/>
              <a:t>iTC</a:t>
            </a:r>
            <a:r>
              <a:rPr lang="en-US" sz="3200" dirty="0"/>
              <a:t> non holds HCD </a:t>
            </a:r>
            <a:r>
              <a:rPr lang="en-US" sz="3200" dirty="0" err="1"/>
              <a:t>iTC</a:t>
            </a:r>
            <a:r>
              <a:rPr lang="en-US" sz="3200" dirty="0"/>
              <a:t> Meetings every other week</a:t>
            </a:r>
            <a:endParaRPr lang="en-US" sz="3200" dirty="0">
              <a:highlight>
                <a:srgbClr val="FFFF00"/>
              </a:highlight>
            </a:endParaRPr>
          </a:p>
          <a:p>
            <a:pPr lvl="1"/>
            <a:r>
              <a:rPr lang="en-US" sz="3200" dirty="0"/>
              <a:t>Will discuss the current status of the HCD </a:t>
            </a:r>
            <a:r>
              <a:rPr lang="en-US" sz="3200" dirty="0" err="1"/>
              <a:t>iTC</a:t>
            </a:r>
            <a:r>
              <a:rPr lang="en-US" sz="3200" dirty="0"/>
              <a:t>, the status of the HCD Interpretation Team and plans for future updates to the published HCD </a:t>
            </a:r>
            <a:r>
              <a:rPr lang="en-US" sz="3200" dirty="0" err="1"/>
              <a:t>cPP</a:t>
            </a:r>
            <a:r>
              <a:rPr lang="en-US" sz="3200" dirty="0"/>
              <a:t> and HCD SD at the IDS F2F Session on Thursday February 9</a:t>
            </a:r>
            <a:r>
              <a:rPr lang="en-US" sz="3200" baseline="30000" dirty="0"/>
              <a:t>th</a:t>
            </a:r>
            <a:r>
              <a:rPr lang="en-US" sz="3200" dirty="0"/>
              <a:t>  </a:t>
            </a:r>
          </a:p>
          <a:p>
            <a:pPr>
              <a:spcBef>
                <a:spcPts val="1200"/>
              </a:spcBef>
            </a:pPr>
            <a:r>
              <a:rPr lang="en-US" sz="3600" dirty="0"/>
              <a:t>Developing HCD Security Guidelines to provide guidance on current HCD security technology and security issues</a:t>
            </a:r>
          </a:p>
          <a:p>
            <a:pPr lvl="1">
              <a:spcBef>
                <a:spcPts val="1200"/>
              </a:spcBef>
            </a:pPr>
            <a:r>
              <a:rPr lang="en-US" sz="3200" dirty="0"/>
              <a:t>Will review the latest status at the IDS F2F session</a:t>
            </a:r>
          </a:p>
          <a:p>
            <a:pPr>
              <a:spcBef>
                <a:spcPts val="1200"/>
              </a:spcBef>
            </a:pPr>
            <a:r>
              <a:rPr lang="en-US" sz="3600" dirty="0"/>
              <a:t>IDS F2F Session will have a special topic </a:t>
            </a:r>
            <a:r>
              <a:rPr lang="en-US" sz="3600"/>
              <a:t>summarizing cybersecurity </a:t>
            </a:r>
            <a:r>
              <a:rPr lang="en-US" sz="3600" dirty="0"/>
              <a:t>efforts in the US and in the European Union (EU) with respect to cybersecurity</a:t>
            </a:r>
          </a:p>
          <a:p>
            <a:pPr>
              <a:spcBef>
                <a:spcPts val="1200"/>
              </a:spcBef>
            </a:pPr>
            <a:r>
              <a:rPr lang="en-US" sz="36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347555766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2023</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February 23, 2023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31196019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202</a:t>
            </a:r>
            <a:r>
              <a:rPr lang="en-US" sz="984" dirty="0"/>
              <a:t>3</a:t>
            </a:r>
            <a:r>
              <a:rPr sz="984" dirty="0"/>
              <a:t>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Job Extensions v2.1</a:t>
            </a:r>
          </a:p>
          <a:p>
            <a:pPr lvl="1"/>
            <a:r>
              <a:t>Smith Kennedy (HP Inc.) – IPP Driver Replacement Extensions v2.0, IPP Encrypted Jobs and Documents v1.0, IPP Enterprise Printing Extensions v2.0</a:t>
            </a:r>
          </a:p>
        </p:txBody>
      </p:sp>
    </p:spTree>
    <p:extLst>
      <p:ext uri="{BB962C8B-B14F-4D97-AF65-F5344CB8AC3E}">
        <p14:creationId xmlns:p14="http://schemas.microsoft.com/office/powerpoint/2010/main" val="17890117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endParaRPr lang="en-US" dirty="0"/>
          </a:p>
          <a:p>
            <a:r>
              <a:rPr lang="en-US" dirty="0"/>
              <a:t>Meeting Recording Notice</a:t>
            </a:r>
            <a:endParaRPr dirty="0"/>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202</a:t>
            </a:r>
            <a:r>
              <a:rPr lang="en-US" sz="984" dirty="0"/>
              <a:t>3</a:t>
            </a:r>
            <a:r>
              <a:rPr sz="984" dirty="0"/>
              <a:t>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normAutofit lnSpcReduction="10000"/>
          </a:bodyPr>
          <a:lstStyle/>
          <a:p>
            <a:r>
              <a:t>PWG Specifications in development:</a:t>
            </a:r>
          </a:p>
          <a:p>
            <a:pPr lvl="1"/>
            <a:r>
              <a:t>Internet Printing Protocol/2.x Fourth Edition	- Interim</a:t>
            </a:r>
          </a:p>
          <a:p>
            <a:pPr lvl="1"/>
            <a:r>
              <a:t>IPP Driver Replacement Extensions v2.0	- PWG Formal Vote</a:t>
            </a:r>
          </a:p>
          <a:p>
            <a:pPr lvl="1"/>
            <a:r>
              <a:t>IPP Encrypted Jobs and Documents v1.0	- Prototype</a:t>
            </a:r>
          </a:p>
          <a:p>
            <a:pPr lvl="1"/>
            <a:r>
              <a:t>IPP Enterprise Printing Extensions v2.0	- Prototype</a:t>
            </a:r>
          </a:p>
          <a:p>
            <a:pPr lvl="1"/>
            <a:r>
              <a:t>IPP Everywhere™ v2.0			- Prototype</a:t>
            </a:r>
          </a:p>
          <a:p>
            <a:pPr lvl="1"/>
            <a:r>
              <a:t>IPP Everywhere™ Printer Self-Certification Manual v2.0</a:t>
            </a:r>
            <a:br/>
            <a:r>
              <a:t>						- Interim</a:t>
            </a:r>
          </a:p>
          <a:p>
            <a:pPr lvl="1"/>
            <a:r>
              <a:t>IPP Job Extensions v2.1			- PWG Call for Obj.</a:t>
            </a:r>
            <a:br/>
            <a:endParaRPr/>
          </a:p>
          <a:p>
            <a:r>
              <a:t>Recently approved:</a:t>
            </a:r>
          </a:p>
          <a:p>
            <a:pPr lvl="1"/>
            <a:r>
              <a:t>PWG 5100.3-2023: IPP Production Printing Extensions v2.0 (PPX)</a:t>
            </a:r>
            <a:br/>
            <a:endParaRPr/>
          </a:p>
          <a:p>
            <a:r>
              <a:t>Up-to-date pending IANA registrations online:</a:t>
            </a:r>
          </a:p>
          <a:p>
            <a:pPr lvl="1"/>
            <a:r>
              <a:rPr u="sng">
                <a:solidFill>
                  <a:srgbClr val="0000FF"/>
                </a:solidFill>
                <a:uFill>
                  <a:solidFill>
                    <a:srgbClr val="0000FF"/>
                  </a:solidFill>
                </a:uFill>
                <a:hlinkClick r:id="rId3"/>
              </a:rPr>
              <a:t>https://www.pwg.org/ipp/ipp-registrations.xml</a:t>
            </a:r>
          </a:p>
          <a:p>
            <a:pPr lvl="1"/>
            <a:r>
              <a:t>Continue to maintain this in parallel for new specifications</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14343586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202</a:t>
            </a:r>
            <a:r>
              <a:rPr lang="en-US" sz="984" dirty="0"/>
              <a:t>3</a:t>
            </a:r>
            <a:r>
              <a:rPr sz="984" dirty="0"/>
              <a:t>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February 16 and March 2, 2023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258551377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February 2023</a:t>
            </a:r>
            <a:endParaRPr dirty="0"/>
          </a:p>
        </p:txBody>
      </p:sp>
    </p:spTree>
    <p:extLst>
      <p:ext uri="{BB962C8B-B14F-4D97-AF65-F5344CB8AC3E}">
        <p14:creationId xmlns:p14="http://schemas.microsoft.com/office/powerpoint/2010/main" val="227092208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62500" lnSpcReduction="20000"/>
          </a:bodyPr>
          <a:lstStyle/>
          <a:p>
            <a:pPr lvl="0">
              <a:buFont typeface="Arial" pitchFamily="34" charset="0"/>
              <a:buChar char="•"/>
            </a:pPr>
            <a:r>
              <a:rPr lang="en-US" b="1" dirty="0"/>
              <a:t>OpenPrintingGoogle Summer of Code 2023 (Aveek/Till)</a:t>
            </a: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https://developers.google.com/open-source/gsoc/timeline</a:t>
            </a:r>
            <a:endParaRPr lang="en-US" b="1" dirty="0">
              <a:latin typeface="Verdana"/>
              <a:ea typeface="Verdana"/>
            </a:endParaRP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Aveek/Till are the coordinators for all Linux Foundation projects</a:t>
            </a:r>
          </a:p>
          <a:p>
            <a:pPr marL="783590" marR="40640" lvl="1" indent="-285750" algn="l" defTabSz="914400" rtl="0" eaLnBrk="1" fontAlgn="auto" latinLnBrk="0" hangingPunct="1">
              <a:lnSpc>
                <a:spcPct val="100000"/>
              </a:lnSpc>
              <a:spcBef>
                <a:spcPts val="400"/>
              </a:spcBef>
              <a:spcAft>
                <a:spcPts val="0"/>
              </a:spcAft>
              <a:buClrTx/>
              <a:buSzPct val="100000"/>
              <a:buFont typeface="Arial" pitchFamily="34" charset="0"/>
              <a:buChar char="•"/>
              <a:tabLst/>
              <a:defRPr/>
            </a:pPr>
            <a:r>
              <a:rPr lang="en-US" b="1" dirty="0"/>
              <a:t>Mentoring organization </a:t>
            </a:r>
            <a:r>
              <a:rPr lang="en-US" b="1"/>
              <a:t>applications submitted 23 </a:t>
            </a:r>
            <a:r>
              <a:rPr lang="en-US" b="1" dirty="0"/>
              <a:t>January 2023 to </a:t>
            </a:r>
            <a:r>
              <a:rPr lang="en-US" b="1"/>
              <a:t>7 February 2023 </a:t>
            </a:r>
            <a:endParaRPr lang="en-US" b="1" dirty="0"/>
          </a:p>
          <a:p>
            <a:pPr lvl="0">
              <a:buFont typeface="Arial" pitchFamily="34" charset="0"/>
              <a:buChar char="•"/>
            </a:pPr>
            <a:r>
              <a:rPr lang="en-US" b="1" dirty="0"/>
              <a:t>OpenPrintingGoogle Summer of Code 2022 (Aveek/Till)</a:t>
            </a:r>
          </a:p>
          <a:p>
            <a:pPr lvl="1">
              <a:buFont typeface="Arial" pitchFamily="34" charset="0"/>
              <a:buChar char="•"/>
            </a:pPr>
            <a:r>
              <a:rPr lang="en-US" b="1" dirty="0"/>
              <a:t>Aveek/Till are the coordinators for all Linux Foundation projects</a:t>
            </a:r>
          </a:p>
          <a:p>
            <a:pPr lvl="1">
              <a:buFont typeface="Arial" pitchFamily="34" charset="0"/>
              <a:buChar char="•"/>
            </a:pPr>
            <a:r>
              <a:rPr lang="en-US" b="1" dirty="0"/>
              <a:t>Coding started 13 June 2022 and ended 24 October 2022 (extended four to six weeks)</a:t>
            </a:r>
          </a:p>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hlinkClick r:id="rId3"/>
              </a:rPr>
              <a:t>https://openprinting.github.io/cups-2.4.2/</a:t>
            </a:r>
            <a:endParaRPr lang="en-US" b="1" dirty="0"/>
          </a:p>
          <a:p>
            <a:pPr lvl="1">
              <a:buFont typeface="Arial" pitchFamily="34" charset="0"/>
              <a:buChar char="•"/>
            </a:pPr>
            <a:r>
              <a:rPr lang="en-US" b="1" dirty="0"/>
              <a:t>Current stable release is OP CUPS v2.4.2 on 26 May 2022.</a:t>
            </a:r>
          </a:p>
          <a:p>
            <a:pPr>
              <a:buFont typeface="Arial" pitchFamily="34" charset="0"/>
              <a:buChar char="•"/>
            </a:pPr>
            <a:r>
              <a:rPr lang="en-US" b="1" dirty="0"/>
              <a:t>OpenPrinting CUPS Filters (Till)</a:t>
            </a:r>
          </a:p>
          <a:p>
            <a:pPr lvl="1">
              <a:buFont typeface="Arial" pitchFamily="34" charset="0"/>
              <a:buChar char="•"/>
            </a:pPr>
            <a:r>
              <a:rPr lang="en-US" b="1" dirty="0">
                <a:hlinkClick r:id="rId4"/>
              </a:rPr>
              <a:t>https://github.com/OpenPrinting/cups-filters/releases/tag/1.28.16</a:t>
            </a:r>
            <a:endParaRPr lang="en-US" b="1" dirty="0"/>
          </a:p>
          <a:p>
            <a:pPr lvl="1">
              <a:buFont typeface="Arial" pitchFamily="34" charset="0"/>
              <a:buChar char="•"/>
            </a:pPr>
            <a:r>
              <a:rPr lang="en-US" b="1" dirty="0"/>
              <a:t>Current release is OP CUPS Filters v1.28.16 on 24 August 2022.</a:t>
            </a:r>
          </a:p>
          <a:p>
            <a:pPr>
              <a:buFont typeface="Arial" pitchFamily="34" charset="0"/>
              <a:buChar char="•"/>
            </a:pPr>
            <a:r>
              <a:rPr lang="en-US" b="1" dirty="0"/>
              <a:t>OpenPrinting PAPPL (Printer Application) (Mike)</a:t>
            </a:r>
          </a:p>
          <a:p>
            <a:pPr lvl="1">
              <a:buFont typeface="Arial" pitchFamily="34" charset="0"/>
              <a:buChar char="•"/>
            </a:pPr>
            <a:r>
              <a:rPr lang="en-US" b="1" dirty="0">
                <a:hlinkClick r:id="rId5"/>
              </a:rPr>
              <a:t>https://github.com/michaelrsweet/pappl/releases/tag/v1.3.1</a:t>
            </a:r>
            <a:endParaRPr lang="en-US" b="1" dirty="0"/>
          </a:p>
          <a:p>
            <a:pPr lvl="1">
              <a:buFont typeface="Arial" pitchFamily="34" charset="0"/>
              <a:buChar char="•"/>
            </a:pPr>
            <a:r>
              <a:rPr lang="en-US" b="1" dirty="0"/>
              <a:t>Current release is PAPPL v1.3.1 on 30 December 2022.</a:t>
            </a:r>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hlinkClick r:id="rId6"/>
              </a:rPr>
              <a:t>https://github.com/michaelrsweet/lprint/releases/tag/v1.1.0 </a:t>
            </a:r>
            <a:endParaRPr lang="en-US" b="1" dirty="0"/>
          </a:p>
          <a:p>
            <a:pPr lvl="1">
              <a:buFont typeface="Arial" pitchFamily="34" charset="0"/>
              <a:buChar char="•"/>
            </a:pPr>
            <a:r>
              <a:rPr lang="en-US" b="1" dirty="0"/>
              <a:t>Current release is </a:t>
            </a:r>
            <a:r>
              <a:rPr lang="en-US" b="1" dirty="0" err="1"/>
              <a:t>LPrint</a:t>
            </a:r>
            <a:r>
              <a:rPr lang="en-US" b="1" dirty="0"/>
              <a:t> v1.1.0 on 23 December 2021</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a:t>
            </a:r>
          </a:p>
          <a:p>
            <a:pPr lvl="1">
              <a:buFont typeface="Arial" pitchFamily="34" charset="0"/>
              <a:buChar char="•"/>
            </a:pPr>
            <a:r>
              <a:rPr lang="en-US" b="1" dirty="0">
                <a:hlinkClick r:id="rId7"/>
              </a:rPr>
              <a:t>https://github.com/OpenPrinting/ps-printer-app</a:t>
            </a:r>
            <a:endParaRPr lang="en-US" b="1" dirty="0"/>
          </a:p>
          <a:p>
            <a:pPr lvl="1">
              <a:buFont typeface="Arial" pitchFamily="34" charset="0"/>
              <a:buChar char="•"/>
            </a:pPr>
            <a:r>
              <a:rPr lang="en-US" b="1" dirty="0">
                <a:hlinkClick r:id="rId8"/>
              </a:rPr>
              <a:t>https://github.com/OpenPrinting/ghostscript-printer-app</a:t>
            </a:r>
            <a:endParaRPr lang="en-US" b="1" dirty="0"/>
          </a:p>
          <a:p>
            <a:pPr lvl="1">
              <a:buFont typeface="Arial" pitchFamily="34" charset="0"/>
              <a:buChar char="•"/>
            </a:pPr>
            <a:r>
              <a:rPr lang="en-US" b="1" dirty="0">
                <a:hlinkClick r:id="rId9"/>
              </a:rPr>
              <a:t>https://github.com/OpenPrinting/gutenprint-printer-app</a:t>
            </a:r>
            <a:endParaRPr lang="en-US" b="1" dirty="0"/>
          </a:p>
          <a:p>
            <a:pPr lvl="1">
              <a:buFont typeface="Arial" pitchFamily="34" charset="0"/>
              <a:buChar char="•"/>
            </a:pPr>
            <a:r>
              <a:rPr lang="en-US" b="1" dirty="0">
                <a:hlinkClick r:id="rId10"/>
              </a:rPr>
              <a:t>https://github.com/OpenPrinting/hplip-printer-app</a:t>
            </a:r>
            <a:endParaRPr lang="en-US" b="1" dirty="0"/>
          </a:p>
          <a:p>
            <a:pPr>
              <a:buFont typeface="Arial" pitchFamily="34" charset="0"/>
              <a:buChar char="•"/>
            </a:pPr>
            <a:r>
              <a:rPr lang="en-US" b="1" dirty="0"/>
              <a:t>OpenPrinting CUPS Legacy Driver Retro-Fitting Printer Applications (Till)</a:t>
            </a:r>
          </a:p>
          <a:p>
            <a:pPr lvl="1">
              <a:buFont typeface="Arial" pitchFamily="34" charset="0"/>
              <a:buChar char="•"/>
            </a:pPr>
            <a:r>
              <a:rPr lang="en-US" b="1" dirty="0">
                <a:hlinkClick r:id="rId11"/>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183830364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pPr marL="40640" indent="0">
              <a:buNone/>
            </a:pPr>
            <a:r>
              <a:rPr lang="en-US" dirty="0"/>
              <a:t>	</a:t>
            </a:r>
          </a:p>
          <a:p>
            <a:r>
              <a:rPr lang="en-US" dirty="0">
                <a:hlinkClick r:id="rId2"/>
              </a:rPr>
              <a:t>PWG State of the Union 2022</a:t>
            </a:r>
            <a:r>
              <a:rPr lang="en-US" dirty="0"/>
              <a:t> presentation made at the Mopria October 2022 Member Meeting</a:t>
            </a:r>
          </a:p>
          <a:p>
            <a:pPr lvl="1"/>
            <a:r>
              <a:rPr lang="en-US" dirty="0"/>
              <a:t>Summarized activities from IDS and IPP Workgroups</a:t>
            </a:r>
          </a:p>
          <a:p>
            <a:endParaRPr lang="en-US" dirty="0"/>
          </a:p>
          <a:p>
            <a:r>
              <a:rPr lang="en-US" dirty="0"/>
              <a:t>Coordinating on OAuth 2.0 Updates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80776678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202</a:t>
            </a:r>
            <a:r>
              <a:rPr lang="en-US" sz="984" dirty="0"/>
              <a:t>3</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3MF Consortium"/>
          <p:cNvSpPr txBox="1">
            <a:spLocks noGrp="1"/>
          </p:cNvSpPr>
          <p:nvPr>
            <p:ph type="title"/>
          </p:nvPr>
        </p:nvSpPr>
        <p:spPr>
          <a:prstGeom prst="rect">
            <a:avLst/>
          </a:prstGeom>
        </p:spPr>
        <p:txBody>
          <a:bodyPr/>
          <a:lstStyle/>
          <a:p>
            <a:r>
              <a:t>3MF Consortium</a:t>
            </a:r>
          </a:p>
        </p:txBody>
      </p:sp>
      <p:sp>
        <p:nvSpPr>
          <p:cNvPr id="101" name="Duann Scott (Bits to Atoms) is the new Executive Director of the 3MF Consortium…"/>
          <p:cNvSpPr txBox="1">
            <a:spLocks noGrp="1"/>
          </p:cNvSpPr>
          <p:nvPr>
            <p:ph type="body" idx="1"/>
          </p:nvPr>
        </p:nvSpPr>
        <p:spPr>
          <a:prstGeom prst="rect">
            <a:avLst/>
          </a:prstGeom>
        </p:spPr>
        <p:txBody>
          <a:bodyPr/>
          <a:lstStyle/>
          <a:p>
            <a:r>
              <a:t>Duann Scott (Bits to Atoms) is the new Executive Director of the 3MF Consortium</a:t>
            </a:r>
          </a:p>
          <a:p>
            <a:r>
              <a:t>Mike Sweet (Lakeside Robotics) is the PWG liaison to the 3MF</a:t>
            </a:r>
          </a:p>
          <a:p>
            <a:r>
              <a:t>Had an introductory meeting on December 9, 2022 to discuss goals for 2023:</a:t>
            </a:r>
          </a:p>
          <a:p>
            <a:pPr lvl="1"/>
            <a:r>
              <a:t>Create sample 3MF files with embedded job tickets</a:t>
            </a:r>
          </a:p>
          <a:p>
            <a:pPr lvl="1"/>
            <a:r>
              <a:t>Work on getting IPP 3D and 3MF+PJT3D support in applications, printers, and services</a:t>
            </a:r>
          </a:p>
        </p:txBody>
      </p:sp>
      <p:sp>
        <p:nvSpPr>
          <p:cNvPr id="10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23438348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a:t>
            </a:r>
          </a:p>
          <a:p>
            <a:pPr lvl="2"/>
            <a:r>
              <a:rPr lang="en-US" sz="1400" dirty="0"/>
              <a:t>The IEEE-ISTO Printer Working Group is participating in the AMSC version 3 update. The proposed schedule has version 3 being published in June 2023.</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en-US" sz="2000" dirty="0"/>
              <a:t>The ASTM International Conference on Additive Manufacturing </a:t>
            </a:r>
            <a:r>
              <a:rPr lang="da-DK" sz="1800" dirty="0"/>
              <a:t>(   </a:t>
            </a:r>
            <a:r>
              <a:rPr lang="da-DK" sz="1700" dirty="0"/>
              <a:t>ICAM 2023 – Oct 30-Nov3, 2023 – Washington DC  </a:t>
            </a:r>
            <a:r>
              <a:rPr lang="en-US" sz="2000" dirty="0"/>
              <a:t>)</a:t>
            </a:r>
            <a:r>
              <a:rPr lang="da-DK" sz="1400" dirty="0"/>
              <a:t> </a:t>
            </a:r>
            <a:r>
              <a:rPr lang="da-DK" sz="2000" dirty="0"/>
              <a:t>-</a:t>
            </a:r>
          </a:p>
          <a:p>
            <a:pPr lvl="1"/>
            <a:r>
              <a:rPr lang="da-DK" sz="1600" dirty="0">
                <a:hlinkClick r:id="rId4"/>
              </a:rPr>
              <a:t>https://amcoe.org/event/icam2023/</a:t>
            </a:r>
            <a:r>
              <a:rPr lang="da-DK" sz="1600" dirty="0"/>
              <a:t> </a:t>
            </a:r>
          </a:p>
          <a:p>
            <a:pPr lvl="2" algn="just"/>
            <a:r>
              <a:rPr lang="da-DK" sz="1400" dirty="0"/>
              <a:t>Alan Sukert chairperson of the IEEE-ISTO PWG Imaging Device Security(IDS) Workgroup participated in the </a:t>
            </a:r>
            <a:r>
              <a:rPr lang="en-US" sz="1400" b="1" dirty="0"/>
              <a:t>Industry 4.0: Cyber Security Aspects of AM</a:t>
            </a:r>
            <a:r>
              <a:rPr lang="en-US" sz="1400" dirty="0"/>
              <a:t> track within the 2022 ICAM conference.</a:t>
            </a:r>
          </a:p>
          <a:p>
            <a:pPr lvl="2" algn="just"/>
            <a:r>
              <a:rPr lang="en-US" sz="1400" dirty="0"/>
              <a:t>Opportunity to potentially build on Alan’s effort from 2022 and give another Common Criteria Cyber Security focused presentation this year.</a:t>
            </a:r>
            <a:endParaRPr lang="da-DK" sz="1400" dirty="0"/>
          </a:p>
          <a:p>
            <a:endParaRPr lang="da-DK" sz="14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321362240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effectLst/>
                <a:ea typeface="Calibri" panose="020F0502020204030204" pitchFamily="34" charset="0"/>
              </a:rPr>
              <a:t>Women in 3D Printing 2023 TIPE Virtual Conference (Technology, Industry, People, Economics) 	               co-sponsored by SME </a:t>
            </a:r>
            <a:r>
              <a:rPr lang="en-US" sz="2000" dirty="0">
                <a:ea typeface="Calibri" panose="020F0502020204030204" pitchFamily="34" charset="0"/>
              </a:rPr>
              <a:t>&lt;</a:t>
            </a:r>
            <a:r>
              <a:rPr lang="en-US" sz="2000" dirty="0">
                <a:effectLst/>
                <a:ea typeface="Calibri" panose="020F0502020204030204" pitchFamily="34" charset="0"/>
              </a:rPr>
              <a:t>January 24-26, 2023&gt;</a:t>
            </a:r>
          </a:p>
          <a:p>
            <a:pPr lvl="1" algn="just"/>
            <a:r>
              <a:rPr lang="en-US" sz="1600" dirty="0">
                <a:effectLst/>
                <a:ea typeface="Calibri" panose="020F0502020204030204" pitchFamily="34" charset="0"/>
              </a:rPr>
              <a:t>Takeaway from Cybersecurity Sessions - Ways of ensuring the protection and authenticity of digital files is a critical need </a:t>
            </a:r>
            <a:r>
              <a:rPr lang="en-US" sz="1600" dirty="0">
                <a:ea typeface="Calibri" panose="020F0502020204030204" pitchFamily="34" charset="0"/>
              </a:rPr>
              <a:t>for digital supply chains</a:t>
            </a:r>
          </a:p>
          <a:p>
            <a:pPr lvl="2" algn="just"/>
            <a:r>
              <a:rPr lang="en-US" sz="1500" dirty="0">
                <a:effectLst/>
                <a:latin typeface="Verdana" panose="020B0604030504040204" pitchFamily="34" charset="0"/>
                <a:ea typeface="Verdana" panose="020B0604030504040204" pitchFamily="34" charset="0"/>
              </a:rPr>
              <a:t>Possible topic for ICAM 2023 could be illustration of how Common Criteria concept could be used to develop</a:t>
            </a:r>
            <a:r>
              <a:rPr lang="en-US" sz="1500" dirty="0">
                <a:latin typeface="Verdana" panose="020B0604030504040204" pitchFamily="34" charset="0"/>
                <a:ea typeface="Verdana" panose="020B0604030504040204" pitchFamily="34" charset="0"/>
              </a:rPr>
              <a:t> criteria a digital manufacturing organization could use for conformance showing the level of protection it was offering for digital assets received from customers</a:t>
            </a:r>
            <a:endParaRPr lang="en-US" sz="1500" dirty="0">
              <a:effectLst/>
              <a:latin typeface="Verdana" panose="020B0604030504040204" pitchFamily="34" charset="0"/>
              <a:ea typeface="Verdana" panose="020B0604030504040204" pitchFamily="34" charset="0"/>
            </a:endParaRPr>
          </a:p>
          <a:p>
            <a:pPr lvl="1"/>
            <a:endParaRPr lang="da-DK" sz="1600" dirty="0"/>
          </a:p>
          <a:p>
            <a:r>
              <a:rPr lang="da-DK" sz="2000" dirty="0"/>
              <a:t>INCITS Expert Group of Digital Manufacturing -</a:t>
            </a:r>
          </a:p>
          <a:p>
            <a:pPr lvl="1"/>
            <a:r>
              <a:rPr lang="da-DK" sz="1600" dirty="0">
                <a:solidFill>
                  <a:srgbClr val="FF0000"/>
                </a:solidFill>
              </a:rPr>
              <a:t>INCITS Executive Board decided to disband the group at its January 2023 monthly meeting</a:t>
            </a:r>
          </a:p>
          <a:p>
            <a:pPr lvl="2" algn="just"/>
            <a:r>
              <a:rPr lang="en-US" sz="1500" dirty="0">
                <a:effectLst/>
                <a:latin typeface="Verdana" panose="020B0604030504040204" pitchFamily="34" charset="0"/>
                <a:ea typeface="Verdana" panose="020B0604030504040204" pitchFamily="34" charset="0"/>
              </a:rPr>
              <a:t>An INCITS email with further information on the disbanding of the EG was shared with the PWG SC.</a:t>
            </a:r>
          </a:p>
          <a:p>
            <a:pPr lvl="2" algn="just"/>
            <a:r>
              <a:rPr lang="en-US" sz="1500" dirty="0">
                <a:latin typeface="Verdana" panose="020B0604030504040204" pitchFamily="34" charset="0"/>
                <a:ea typeface="Verdana" panose="020B0604030504040204" pitchFamily="34" charset="0"/>
              </a:rPr>
              <a:t>Opportunity to consider establishing a direct Category C liaison with ISO/IEC JTC 1 WG 12 3D Printing and scanning as a replacement for the access PWG was obtaining previously via INCITS EG</a:t>
            </a:r>
            <a:endParaRPr lang="en-US" sz="1500" dirty="0">
              <a:effectLst/>
              <a:latin typeface="Verdana" panose="020B0604030504040204" pitchFamily="34" charset="0"/>
              <a:ea typeface="Verdana" panose="020B0604030504040204" pitchFamily="34" charset="0"/>
            </a:endParaRPr>
          </a:p>
          <a:p>
            <a:endParaRPr lang="en-US" sz="20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0957587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r>
              <a:rPr lang="en-US" sz="2000" dirty="0"/>
              <a:t>American Concrete Institute Committee 564 - 3-D Printing with Cementitious Materials</a:t>
            </a:r>
          </a:p>
          <a:p>
            <a:pPr lvl="1"/>
            <a:r>
              <a:rPr lang="en-US" sz="1600" u="sng" dirty="0">
                <a:hlinkClick r:id="rId2"/>
              </a:rPr>
              <a:t>https://www.concrete.org/committees/directoryofcommittees/acommitteehome.aspx?committee_code=C0056400</a:t>
            </a:r>
            <a:r>
              <a:rPr lang="en-US" sz="1600" u="sng" dirty="0"/>
              <a:t> </a:t>
            </a:r>
          </a:p>
          <a:p>
            <a:pPr lvl="2" algn="just"/>
            <a:r>
              <a:rPr lang="en-US" sz="1500" dirty="0"/>
              <a:t>Paul Tykodi is investigating whether it might be possible for the IEEE-ISTO Printer Working Group to make a presentation on its Safe G-Code best practice document to ACI 564 members via an ACI Training Webinar.</a:t>
            </a:r>
          </a:p>
          <a:p>
            <a:pPr lvl="2" algn="just"/>
            <a:endParaRPr lang="en-US" sz="1500" dirty="0"/>
          </a:p>
          <a:p>
            <a:r>
              <a:rPr lang="en-US" sz="2000" dirty="0"/>
              <a:t>3D PDF at the PDF Association -</a:t>
            </a:r>
            <a:endParaRPr lang="en-US" dirty="0"/>
          </a:p>
          <a:p>
            <a:pPr lvl="1"/>
            <a:r>
              <a:rPr lang="en-US" sz="1600" dirty="0">
                <a:hlinkClick r:id="rId3"/>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4"/>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5"/>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47838505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May 16 – 18:  Joint w/ </a:t>
            </a:r>
            <a:r>
              <a:rPr lang="en-US" dirty="0" err="1">
                <a:solidFill>
                  <a:schemeClr val="tx1"/>
                </a:solidFill>
              </a:rPr>
              <a:t>OpenPrinting</a:t>
            </a:r>
            <a:r>
              <a:rPr lang="en-US" dirty="0">
                <a:solidFill>
                  <a:schemeClr val="tx1"/>
                </a:solidFill>
              </a:rPr>
              <a:t> – Virtual?</a:t>
            </a:r>
          </a:p>
          <a:p>
            <a:pPr marL="40640" indent="0">
              <a:buNone/>
            </a:pPr>
            <a:r>
              <a:rPr lang="en-US" dirty="0">
                <a:solidFill>
                  <a:schemeClr val="tx1"/>
                </a:solidFill>
              </a:rPr>
              <a:t>		</a:t>
            </a: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184190</TotalTime>
  <Words>3152</Words>
  <Application>Microsoft Macintosh PowerPoint</Application>
  <PresentationFormat>On-screen Show (4:3)</PresentationFormat>
  <Paragraphs>418</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Lucida Grande</vt:lpstr>
      <vt:lpstr>Verdana</vt:lpstr>
      <vt:lpstr>Wingdings</vt:lpstr>
      <vt:lpstr>White</vt:lpstr>
      <vt:lpstr> PWG February 2023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2022-2023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February 2023</vt:lpstr>
      <vt:lpstr>Linux Foundation OpenPrinting</vt:lpstr>
      <vt:lpstr>Mopria Alliance</vt:lpstr>
      <vt:lpstr>3MF Consortium</vt:lpstr>
      <vt:lpstr>3D / Additive Manufacturing Liaisons</vt:lpstr>
      <vt:lpstr>3D / Additive Manufacturing Liaisons</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February 2023 Face-to-Face Plenary</dc:title>
  <dc:subject/>
  <dc:creator>Jeremy Leber (PWG Chair, Lexmark) and Smith Kennedy (PWG Vice Chair, HP Inc.)</dc:creator>
  <cp:keywords/>
  <dc:description/>
  <cp:lastModifiedBy>Jeremy L Leber</cp:lastModifiedBy>
  <cp:revision>718</cp:revision>
  <cp:lastPrinted>2019-08-28T15:37:14Z</cp:lastPrinted>
  <dcterms:modified xsi:type="dcterms:W3CDTF">2023-02-06T16:27:49Z</dcterms:modified>
  <cp:category/>
</cp:coreProperties>
</file>